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256" r:id="rId2"/>
    <p:sldId id="864" r:id="rId3"/>
    <p:sldId id="871" r:id="rId4"/>
    <p:sldId id="865" r:id="rId5"/>
    <p:sldId id="866" r:id="rId6"/>
    <p:sldId id="867" r:id="rId7"/>
    <p:sldId id="872" r:id="rId8"/>
    <p:sldId id="878" r:id="rId9"/>
    <p:sldId id="868" r:id="rId10"/>
    <p:sldId id="869" r:id="rId11"/>
    <p:sldId id="870" r:id="rId12"/>
    <p:sldId id="873" r:id="rId13"/>
    <p:sldId id="874" r:id="rId14"/>
    <p:sldId id="876" r:id="rId15"/>
    <p:sldId id="877" r:id="rId16"/>
    <p:sldId id="879" r:id="rId17"/>
    <p:sldId id="974" r:id="rId18"/>
    <p:sldId id="880" r:id="rId19"/>
    <p:sldId id="886" r:id="rId20"/>
    <p:sldId id="881" r:id="rId21"/>
    <p:sldId id="882" r:id="rId22"/>
    <p:sldId id="883" r:id="rId23"/>
    <p:sldId id="884" r:id="rId24"/>
    <p:sldId id="910" r:id="rId25"/>
    <p:sldId id="885" r:id="rId26"/>
    <p:sldId id="887" r:id="rId27"/>
    <p:sldId id="894" r:id="rId28"/>
    <p:sldId id="895" r:id="rId29"/>
    <p:sldId id="896" r:id="rId30"/>
    <p:sldId id="897" r:id="rId31"/>
    <p:sldId id="906" r:id="rId32"/>
    <p:sldId id="912" r:id="rId33"/>
    <p:sldId id="888" r:id="rId34"/>
    <p:sldId id="889" r:id="rId35"/>
    <p:sldId id="898" r:id="rId36"/>
    <p:sldId id="907" r:id="rId37"/>
    <p:sldId id="914" r:id="rId38"/>
    <p:sldId id="890" r:id="rId39"/>
    <p:sldId id="899" r:id="rId40"/>
    <p:sldId id="918" r:id="rId41"/>
    <p:sldId id="915" r:id="rId42"/>
    <p:sldId id="916" r:id="rId43"/>
    <p:sldId id="891" r:id="rId44"/>
    <p:sldId id="900" r:id="rId45"/>
    <p:sldId id="909" r:id="rId46"/>
    <p:sldId id="917" r:id="rId47"/>
    <p:sldId id="902" r:id="rId48"/>
    <p:sldId id="904" r:id="rId49"/>
    <p:sldId id="919" r:id="rId50"/>
    <p:sldId id="920" r:id="rId51"/>
    <p:sldId id="921" r:id="rId52"/>
    <p:sldId id="922" r:id="rId53"/>
    <p:sldId id="923" r:id="rId54"/>
    <p:sldId id="924" r:id="rId55"/>
    <p:sldId id="925" r:id="rId56"/>
    <p:sldId id="926" r:id="rId57"/>
    <p:sldId id="927" r:id="rId58"/>
    <p:sldId id="928" r:id="rId59"/>
    <p:sldId id="929" r:id="rId60"/>
    <p:sldId id="931" r:id="rId61"/>
    <p:sldId id="932" r:id="rId62"/>
    <p:sldId id="934" r:id="rId63"/>
    <p:sldId id="939" r:id="rId64"/>
    <p:sldId id="940" r:id="rId65"/>
    <p:sldId id="941" r:id="rId66"/>
    <p:sldId id="942" r:id="rId67"/>
    <p:sldId id="938" r:id="rId68"/>
    <p:sldId id="943" r:id="rId69"/>
    <p:sldId id="945" r:id="rId70"/>
    <p:sldId id="946" r:id="rId71"/>
    <p:sldId id="947" r:id="rId72"/>
    <p:sldId id="948" r:id="rId73"/>
    <p:sldId id="944" r:id="rId74"/>
    <p:sldId id="956" r:id="rId75"/>
    <p:sldId id="955" r:id="rId76"/>
    <p:sldId id="957" r:id="rId77"/>
    <p:sldId id="958" r:id="rId78"/>
    <p:sldId id="952" r:id="rId79"/>
    <p:sldId id="950" r:id="rId80"/>
    <p:sldId id="951" r:id="rId81"/>
    <p:sldId id="953" r:id="rId82"/>
    <p:sldId id="954" r:id="rId83"/>
    <p:sldId id="967" r:id="rId84"/>
    <p:sldId id="968" r:id="rId85"/>
    <p:sldId id="966" r:id="rId86"/>
    <p:sldId id="969" r:id="rId87"/>
    <p:sldId id="970" r:id="rId88"/>
    <p:sldId id="971" r:id="rId89"/>
    <p:sldId id="972" r:id="rId90"/>
    <p:sldId id="973" r:id="rId91"/>
    <p:sldId id="959" r:id="rId92"/>
    <p:sldId id="960" r:id="rId93"/>
    <p:sldId id="961" r:id="rId94"/>
    <p:sldId id="962" r:id="rId95"/>
    <p:sldId id="963" r:id="rId96"/>
    <p:sldId id="964" r:id="rId97"/>
    <p:sldId id="965" r:id="rId98"/>
    <p:sldId id="520" r:id="rId99"/>
    <p:sldId id="975" r:id="rId100"/>
    <p:sldId id="976" r:id="rId101"/>
    <p:sldId id="977" r:id="rId102"/>
    <p:sldId id="911" r:id="rId103"/>
    <p:sldId id="913" r:id="rId104"/>
  </p:sldIdLst>
  <p:sldSz cx="9144000" cy="6858000" type="screen4x3"/>
  <p:notesSz cx="7315200" cy="9601200"/>
  <p:embeddedFontLs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Tahoma" panose="020B0604030504040204" pitchFamily="34" charset="0"/>
      <p:regular r:id="rId110"/>
      <p:bold r:id="rId111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FF"/>
    <a:srgbClr val="FFCCFF"/>
    <a:srgbClr val="FF99FF"/>
    <a:srgbClr val="0033CC"/>
    <a:srgbClr val="003399"/>
    <a:srgbClr val="FF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 autoAdjust="0"/>
    <p:restoredTop sz="76052" autoAdjust="0"/>
  </p:normalViewPr>
  <p:slideViewPr>
    <p:cSldViewPr>
      <p:cViewPr varScale="1">
        <p:scale>
          <a:sx n="52" d="100"/>
          <a:sy n="52" d="100"/>
        </p:scale>
        <p:origin x="192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5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8" y="1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8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1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2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32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1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2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91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656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5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 Rotation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First right then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4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 Rotation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First right </a:t>
            </a:r>
            <a:r>
              <a:rPr lang="en-US" baseline="0">
                <a:sym typeface="Wingdings" panose="05000000000000000000" pitchFamily="2" charset="2"/>
              </a:rPr>
              <a:t>then left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8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55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LL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20-AVL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GB" dirty="0"/>
              <a:t>20-AVL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20. AVL Trees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5"/>
    </mc:Choice>
    <mc:Fallback xmlns="">
      <p:transition spd="slow" advTm="54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root node is AVL-balanced</a:t>
            </a:r>
          </a:p>
          <a:p>
            <a:pPr lvl="1"/>
            <a:r>
              <a:rPr lang="en-US" dirty="0"/>
              <a:t>Both sub-trees are of height 4 (i.e., at root BF = 0)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 descr="avl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8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8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(Section B) – 11 Nov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an AVL tree with the following input</a:t>
            </a:r>
          </a:p>
          <a:p>
            <a:pPr lvl="1"/>
            <a:r>
              <a:rPr lang="en-US" dirty="0"/>
              <a:t> 60, 70, 80, 50, 40, 45, 43, 39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20-AVL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2247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(Section C) – 11 </a:t>
            </a:r>
            <a:r>
              <a:rPr lang="en-US"/>
              <a:t>Nov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an AVL tree with the following input</a:t>
            </a:r>
          </a:p>
          <a:p>
            <a:pPr lvl="1"/>
            <a:r>
              <a:rPr lang="en-US" dirty="0"/>
              <a:t> 80, 90, 100, 70, 60, 65, 63, 59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20-AVL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832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Imbalance By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061393"/>
          </a:xfrm>
        </p:spPr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r>
              <a:rPr lang="en-US" dirty="0"/>
              <a:t>Violation during insertion may occur in four cases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23850" y="2420888"/>
            <a:ext cx="432015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Outside cases (</a:t>
            </a:r>
            <a:r>
              <a:rPr lang="en-US" kern="0" dirty="0">
                <a:solidFill>
                  <a:srgbClr val="0070C0"/>
                </a:solidFill>
              </a:rPr>
              <a:t>Single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Right rotation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Left rotation </a:t>
            </a:r>
          </a:p>
          <a:p>
            <a:endParaRPr lang="en-US" kern="0" dirty="0"/>
          </a:p>
          <a:p>
            <a:r>
              <a:rPr lang="en-US" kern="0" dirty="0"/>
              <a:t>Inside cases (</a:t>
            </a:r>
            <a:r>
              <a:rPr lang="en-US" kern="0" dirty="0">
                <a:solidFill>
                  <a:srgbClr val="0070C0"/>
                </a:solidFill>
              </a:rPr>
              <a:t>Double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Right-left rotation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Left-right rotation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  <p:pic>
        <p:nvPicPr>
          <p:cNvPr id="11" name="Picture 2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72" y="2115132"/>
            <a:ext cx="4379632" cy="12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dwharder\Desktop\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3605743"/>
            <a:ext cx="4530233" cy="13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dwharder\Desktop\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69" y="5201404"/>
            <a:ext cx="4768885" cy="13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" y="5283642"/>
            <a:ext cx="4251574" cy="12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29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Right Rotation (RR)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RR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left subtree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left child </a:t>
            </a:r>
            <a:r>
              <a:rPr lang="en-US" dirty="0"/>
              <a:t>of node a</a:t>
            </a:r>
          </a:p>
          <a:p>
            <a:pPr lvl="1"/>
            <a:r>
              <a:rPr lang="en-US" dirty="0"/>
              <a:t>Left tree is </a:t>
            </a:r>
            <a:r>
              <a:rPr lang="en-US" dirty="0">
                <a:solidFill>
                  <a:srgbClr val="0070C0"/>
                </a:solidFill>
              </a:rPr>
              <a:t>heavy</a:t>
            </a:r>
            <a:r>
              <a:rPr lang="en-US" dirty="0"/>
              <a:t> (i.e.,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&gt; 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)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103</a:t>
            </a:fld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39" y="3664834"/>
            <a:ext cx="4213189" cy="271691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673" y="3832574"/>
            <a:ext cx="5530439" cy="892570"/>
            <a:chOff x="49673" y="3832574"/>
            <a:chExt cx="5530439" cy="892570"/>
          </a:xfrm>
        </p:grpSpPr>
        <p:sp>
          <p:nvSpPr>
            <p:cNvPr id="8" name="TextBox 7"/>
            <p:cNvSpPr txBox="1"/>
            <p:nvPr/>
          </p:nvSpPr>
          <p:spPr>
            <a:xfrm>
              <a:off x="49673" y="3832574"/>
              <a:ext cx="517039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Second R is for left subtree of left child of node a</a:t>
              </a:r>
            </a:p>
          </p:txBody>
        </p: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>
              <a:off x="2634873" y="4201906"/>
              <a:ext cx="2945239" cy="523238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123729" y="3148947"/>
            <a:ext cx="4392487" cy="947784"/>
            <a:chOff x="2123729" y="3148947"/>
            <a:chExt cx="4392487" cy="947784"/>
          </a:xfrm>
        </p:grpSpPr>
        <p:sp>
          <p:nvSpPr>
            <p:cNvPr id="9" name="TextBox 8"/>
            <p:cNvSpPr txBox="1"/>
            <p:nvPr/>
          </p:nvSpPr>
          <p:spPr>
            <a:xfrm>
              <a:off x="2123729" y="3148947"/>
              <a:ext cx="3456384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R is for left child of node a</a:t>
              </a:r>
            </a:p>
          </p:txBody>
        </p:sp>
        <p:cxnSp>
          <p:nvCxnSpPr>
            <p:cNvPr id="12" name="Straight Arrow Connector 11"/>
            <p:cNvCxnSpPr>
              <a:stCxn id="9" idx="2"/>
            </p:cNvCxnSpPr>
            <p:nvPr/>
          </p:nvCxnSpPr>
          <p:spPr>
            <a:xfrm>
              <a:off x="3851921" y="3518279"/>
              <a:ext cx="2664295" cy="5784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9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other nodes (e.g., AF and BL) are AVL balanced</a:t>
            </a:r>
          </a:p>
          <a:p>
            <a:pPr lvl="1"/>
            <a:r>
              <a:rPr lang="en-US" dirty="0"/>
              <a:t>The sub-trees differ in height by at most 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10" descr="avl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79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7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AVL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10" descr="C:\Users\dwharder\Desktop\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2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inserting 15 into this tree</a:t>
            </a:r>
          </a:p>
          <a:p>
            <a:pPr lvl="1"/>
            <a:r>
              <a:rPr lang="en-US" dirty="0"/>
              <a:t>In this case, the heights of none of the trees change</a:t>
            </a:r>
          </a:p>
          <a:p>
            <a:pPr lvl="1"/>
            <a:r>
              <a:rPr lang="en-US" dirty="0"/>
              <a:t>Tree remains balanced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6" descr="C:\Users\dwharder\Desktop\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01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inserting 42 into this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8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5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inserting 42 into this tree</a:t>
            </a:r>
          </a:p>
          <a:p>
            <a:pPr lvl="1"/>
            <a:r>
              <a:rPr lang="en-US" dirty="0"/>
              <a:t>Height of two sub-trees rooted at 44 and 38 have increased by one</a:t>
            </a:r>
          </a:p>
          <a:p>
            <a:pPr lvl="1"/>
            <a:r>
              <a:rPr lang="en-US" dirty="0"/>
              <a:t>The tree is still balanced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maintain the </a:t>
            </a:r>
            <a:r>
              <a:rPr lang="en-US" dirty="0">
                <a:solidFill>
                  <a:srgbClr val="0070C0"/>
                </a:solidFill>
              </a:rPr>
              <a:t>height balanced property </a:t>
            </a:r>
            <a:r>
              <a:rPr lang="en-US" dirty="0"/>
              <a:t>of the AVL tree, it is necessary to </a:t>
            </a:r>
            <a:r>
              <a:rPr lang="en-US" dirty="0">
                <a:solidFill>
                  <a:srgbClr val="0070C0"/>
                </a:solidFill>
              </a:rPr>
              <a:t>perform a transformation on the tree </a:t>
            </a:r>
            <a:r>
              <a:rPr lang="en-US" dirty="0"/>
              <a:t>so that</a:t>
            </a:r>
          </a:p>
          <a:p>
            <a:endParaRPr lang="en-US" dirty="0"/>
          </a:p>
          <a:p>
            <a:pPr lvl="1"/>
            <a:r>
              <a:rPr lang="en-US" dirty="0"/>
              <a:t>In-order traversal of the transformed tree is the same as for the original tree (i.e., the new </a:t>
            </a:r>
            <a:r>
              <a:rPr lang="en-US" dirty="0">
                <a:solidFill>
                  <a:srgbClr val="0070C0"/>
                </a:solidFill>
              </a:rPr>
              <a:t>tree remains a binary search tree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Perform a transformation on the 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65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maintain the </a:t>
            </a:r>
            <a:r>
              <a:rPr lang="en-US" dirty="0">
                <a:solidFill>
                  <a:srgbClr val="0070C0"/>
                </a:solidFill>
              </a:rPr>
              <a:t>height balanced property </a:t>
            </a:r>
            <a:r>
              <a:rPr lang="en-US" dirty="0"/>
              <a:t>of the AVL tree, it is necessary to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Perform a transformation on the tree</a:t>
            </a:r>
            <a:r>
              <a:rPr lang="en-US" dirty="0"/>
              <a:t>, such that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In-order traversal of the transformed tree is the same as for the original tree (i.e., the new </a:t>
            </a:r>
            <a:r>
              <a:rPr lang="en-US" dirty="0">
                <a:solidFill>
                  <a:srgbClr val="0070C0"/>
                </a:solidFill>
              </a:rPr>
              <a:t>tree remains a binary search tree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2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(Rotation) of 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operations may cause balance factor to become 2 or –2 for some node </a:t>
            </a:r>
          </a:p>
          <a:p>
            <a:endParaRPr lang="en-US" dirty="0"/>
          </a:p>
          <a:p>
            <a:r>
              <a:rPr lang="en-US" dirty="0"/>
              <a:t>Only nodes on the path from insertion point to root node have possibly change in height</a:t>
            </a:r>
          </a:p>
          <a:p>
            <a:endParaRPr lang="en-US" dirty="0"/>
          </a:p>
          <a:p>
            <a:r>
              <a:rPr lang="en-US" dirty="0"/>
              <a:t>Follow the path up to the root, find the first node (i.e., deepest) whose new balance violates the AVL condition</a:t>
            </a:r>
          </a:p>
          <a:p>
            <a:pPr lvl="1"/>
            <a:r>
              <a:rPr lang="en-US" dirty="0"/>
              <a:t>Call this node “a”</a:t>
            </a:r>
          </a:p>
          <a:p>
            <a:endParaRPr lang="en-US" dirty="0"/>
          </a:p>
          <a:p>
            <a:r>
              <a:rPr lang="en-US" dirty="0"/>
              <a:t>If a new balance factor (the difference h</a:t>
            </a:r>
            <a:r>
              <a:rPr lang="en-US" baseline="-25000" dirty="0"/>
              <a:t>left</a:t>
            </a:r>
            <a:r>
              <a:rPr lang="en-US" dirty="0"/>
              <a:t>-h</a:t>
            </a:r>
            <a:r>
              <a:rPr lang="en-US" baseline="-25000" dirty="0"/>
              <a:t>right</a:t>
            </a:r>
            <a:r>
              <a:rPr lang="en-US" dirty="0"/>
              <a:t>) is 2 or –2</a:t>
            </a:r>
          </a:p>
          <a:p>
            <a:pPr lvl="1"/>
            <a:r>
              <a:rPr lang="en-US" dirty="0"/>
              <a:t>Adjust tree by rotation around the node “a”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11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tree is AVL balanced, for an insertion to cause an imbalance:</a:t>
            </a:r>
          </a:p>
          <a:p>
            <a:pPr lvl="1"/>
            <a:r>
              <a:rPr lang="en-US" dirty="0"/>
              <a:t>The heights of the sub-trees must differ by 1</a:t>
            </a:r>
          </a:p>
          <a:p>
            <a:pPr lvl="1"/>
            <a:r>
              <a:rPr lang="en-US" dirty="0"/>
              <a:t>The insertion must increase the height of the deeper sub-tree by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and Unbalanced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695876" y="15910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4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629076" y="22768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2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610276" y="22768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5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43276" y="30388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1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238676" y="30388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3</a:t>
            </a:r>
          </a:p>
        </p:txBody>
      </p:sp>
      <p:cxnSp>
        <p:nvCxnSpPr>
          <p:cNvPr id="11" name="AutoShape 11"/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6019601" y="1981597"/>
            <a:ext cx="742950" cy="361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12"/>
          <p:cNvCxnSpPr>
            <a:cxnSpLocks noChangeShapeType="1"/>
            <a:stCxn id="6" idx="5"/>
            <a:endCxn id="8" idx="1"/>
          </p:cNvCxnSpPr>
          <p:nvPr/>
        </p:nvCxnSpPr>
        <p:spPr bwMode="auto">
          <a:xfrm>
            <a:off x="7086401" y="1981597"/>
            <a:ext cx="590550" cy="361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  <a:stCxn id="7" idx="3"/>
            <a:endCxn id="9" idx="0"/>
          </p:cNvCxnSpPr>
          <p:nvPr/>
        </p:nvCxnSpPr>
        <p:spPr bwMode="auto">
          <a:xfrm flipH="1">
            <a:off x="5171876" y="2667397"/>
            <a:ext cx="5238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  <a:stCxn id="7" idx="5"/>
            <a:endCxn id="10" idx="0"/>
          </p:cNvCxnSpPr>
          <p:nvPr/>
        </p:nvCxnSpPr>
        <p:spPr bwMode="auto">
          <a:xfrm>
            <a:off x="6019601" y="2667397"/>
            <a:ext cx="4476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Oval 17"/>
          <p:cNvSpPr>
            <a:spLocks noChangeArrowheads="1"/>
          </p:cNvSpPr>
          <p:nvPr/>
        </p:nvSpPr>
        <p:spPr bwMode="auto">
          <a:xfrm>
            <a:off x="2428676" y="15910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+mn-lt"/>
              </a:rPr>
              <a:t>1</a:t>
            </a: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4409876" y="38770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5</a:t>
            </a: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2885876" y="21244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2</a:t>
            </a:r>
          </a:p>
        </p:txBody>
      </p:sp>
      <p:sp>
        <p:nvSpPr>
          <p:cNvPr id="18" name="Oval 20"/>
          <p:cNvSpPr>
            <a:spLocks noChangeArrowheads="1"/>
          </p:cNvSpPr>
          <p:nvPr/>
        </p:nvSpPr>
        <p:spPr bwMode="auto">
          <a:xfrm>
            <a:off x="3876476" y="32674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4</a:t>
            </a:r>
          </a:p>
        </p:txBody>
      </p:sp>
      <p:sp>
        <p:nvSpPr>
          <p:cNvPr id="19" name="Oval 21"/>
          <p:cNvSpPr>
            <a:spLocks noChangeArrowheads="1"/>
          </p:cNvSpPr>
          <p:nvPr/>
        </p:nvSpPr>
        <p:spPr bwMode="auto">
          <a:xfrm>
            <a:off x="3343076" y="26578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3</a:t>
            </a:r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5476676" y="5096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7</a:t>
            </a:r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4943276" y="44866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6</a:t>
            </a:r>
          </a:p>
        </p:txBody>
      </p:sp>
      <p:cxnSp>
        <p:nvCxnSpPr>
          <p:cNvPr id="22" name="AutoShape 24"/>
          <p:cNvCxnSpPr>
            <a:cxnSpLocks noChangeShapeType="1"/>
            <a:stCxn id="18" idx="5"/>
            <a:endCxn id="16" idx="7"/>
          </p:cNvCxnSpPr>
          <p:nvPr/>
        </p:nvCxnSpPr>
        <p:spPr bwMode="auto">
          <a:xfrm>
            <a:off x="4267001" y="3657997"/>
            <a:ext cx="533400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5"/>
          <p:cNvCxnSpPr>
            <a:cxnSpLocks noChangeShapeType="1"/>
            <a:stCxn id="15" idx="5"/>
            <a:endCxn id="17" idx="0"/>
          </p:cNvCxnSpPr>
          <p:nvPr/>
        </p:nvCxnSpPr>
        <p:spPr bwMode="auto">
          <a:xfrm>
            <a:off x="2819201" y="1981597"/>
            <a:ext cx="295275" cy="142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6"/>
          <p:cNvCxnSpPr>
            <a:cxnSpLocks noChangeShapeType="1"/>
            <a:stCxn id="21" idx="5"/>
            <a:endCxn id="20" idx="0"/>
          </p:cNvCxnSpPr>
          <p:nvPr/>
        </p:nvCxnSpPr>
        <p:spPr bwMode="auto">
          <a:xfrm>
            <a:off x="5333801" y="4877197"/>
            <a:ext cx="371475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27"/>
          <p:cNvCxnSpPr>
            <a:cxnSpLocks noChangeShapeType="1"/>
            <a:stCxn id="16" idx="5"/>
            <a:endCxn id="21" idx="0"/>
          </p:cNvCxnSpPr>
          <p:nvPr/>
        </p:nvCxnSpPr>
        <p:spPr bwMode="auto">
          <a:xfrm>
            <a:off x="4800401" y="4267597"/>
            <a:ext cx="371475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8"/>
          <p:cNvCxnSpPr>
            <a:cxnSpLocks noChangeShapeType="1"/>
            <a:stCxn id="19" idx="5"/>
            <a:endCxn id="18" idx="0"/>
          </p:cNvCxnSpPr>
          <p:nvPr/>
        </p:nvCxnSpPr>
        <p:spPr bwMode="auto">
          <a:xfrm>
            <a:off x="3733601" y="3048397"/>
            <a:ext cx="371475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9"/>
          <p:cNvCxnSpPr>
            <a:cxnSpLocks noChangeShapeType="1"/>
            <a:stCxn id="17" idx="5"/>
            <a:endCxn id="19" idx="0"/>
          </p:cNvCxnSpPr>
          <p:nvPr/>
        </p:nvCxnSpPr>
        <p:spPr bwMode="auto">
          <a:xfrm>
            <a:off x="3276401" y="2514997"/>
            <a:ext cx="295275" cy="142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Oval 32"/>
          <p:cNvSpPr>
            <a:spLocks noChangeArrowheads="1"/>
          </p:cNvSpPr>
          <p:nvPr/>
        </p:nvSpPr>
        <p:spPr bwMode="auto">
          <a:xfrm>
            <a:off x="2123876" y="36484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4</a:t>
            </a:r>
          </a:p>
        </p:txBody>
      </p:sp>
      <p:sp>
        <p:nvSpPr>
          <p:cNvPr id="29" name="Oval 33"/>
          <p:cNvSpPr>
            <a:spLocks noChangeArrowheads="1"/>
          </p:cNvSpPr>
          <p:nvPr/>
        </p:nvSpPr>
        <p:spPr bwMode="auto">
          <a:xfrm>
            <a:off x="1057076" y="4334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2</a:t>
            </a:r>
          </a:p>
        </p:txBody>
      </p:sp>
      <p:sp>
        <p:nvSpPr>
          <p:cNvPr id="30" name="Oval 34"/>
          <p:cNvSpPr>
            <a:spLocks noChangeArrowheads="1"/>
          </p:cNvSpPr>
          <p:nvPr/>
        </p:nvSpPr>
        <p:spPr bwMode="auto">
          <a:xfrm>
            <a:off x="3038276" y="4334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6</a:t>
            </a:r>
          </a:p>
        </p:txBody>
      </p:sp>
      <p:sp>
        <p:nvSpPr>
          <p:cNvPr id="31" name="Oval 35"/>
          <p:cNvSpPr>
            <a:spLocks noChangeArrowheads="1"/>
          </p:cNvSpPr>
          <p:nvPr/>
        </p:nvSpPr>
        <p:spPr bwMode="auto">
          <a:xfrm>
            <a:off x="2428676" y="5096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5</a:t>
            </a:r>
          </a:p>
        </p:txBody>
      </p:sp>
      <p:sp>
        <p:nvSpPr>
          <p:cNvPr id="32" name="Oval 36"/>
          <p:cNvSpPr>
            <a:spLocks noChangeArrowheads="1"/>
          </p:cNvSpPr>
          <p:nvPr/>
        </p:nvSpPr>
        <p:spPr bwMode="auto">
          <a:xfrm>
            <a:off x="3647876" y="5096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7</a:t>
            </a: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auto">
          <a:xfrm>
            <a:off x="371276" y="5096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1</a:t>
            </a:r>
          </a:p>
        </p:txBody>
      </p:sp>
      <p:sp>
        <p:nvSpPr>
          <p:cNvPr id="34" name="Oval 38"/>
          <p:cNvSpPr>
            <a:spLocks noChangeArrowheads="1"/>
          </p:cNvSpPr>
          <p:nvPr/>
        </p:nvSpPr>
        <p:spPr bwMode="auto">
          <a:xfrm>
            <a:off x="1666676" y="509627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3</a:t>
            </a:r>
          </a:p>
        </p:txBody>
      </p:sp>
      <p:cxnSp>
        <p:nvCxnSpPr>
          <p:cNvPr id="35" name="AutoShape 39"/>
          <p:cNvCxnSpPr>
            <a:cxnSpLocks noChangeShapeType="1"/>
            <a:stCxn id="28" idx="3"/>
            <a:endCxn id="29" idx="7"/>
          </p:cNvCxnSpPr>
          <p:nvPr/>
        </p:nvCxnSpPr>
        <p:spPr bwMode="auto">
          <a:xfrm flipH="1">
            <a:off x="1447601" y="4038997"/>
            <a:ext cx="742950" cy="361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AutoShape 40"/>
          <p:cNvCxnSpPr>
            <a:cxnSpLocks noChangeShapeType="1"/>
            <a:stCxn id="28" idx="5"/>
            <a:endCxn id="30" idx="1"/>
          </p:cNvCxnSpPr>
          <p:nvPr/>
        </p:nvCxnSpPr>
        <p:spPr bwMode="auto">
          <a:xfrm>
            <a:off x="2514401" y="4038997"/>
            <a:ext cx="590550" cy="361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AutoShape 41"/>
          <p:cNvCxnSpPr>
            <a:cxnSpLocks noChangeShapeType="1"/>
            <a:stCxn id="29" idx="3"/>
            <a:endCxn id="33" idx="0"/>
          </p:cNvCxnSpPr>
          <p:nvPr/>
        </p:nvCxnSpPr>
        <p:spPr bwMode="auto">
          <a:xfrm flipH="1">
            <a:off x="599876" y="4724797"/>
            <a:ext cx="5238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AutoShape 42"/>
          <p:cNvCxnSpPr>
            <a:cxnSpLocks noChangeShapeType="1"/>
            <a:stCxn id="29" idx="5"/>
            <a:endCxn id="34" idx="0"/>
          </p:cNvCxnSpPr>
          <p:nvPr/>
        </p:nvCxnSpPr>
        <p:spPr bwMode="auto">
          <a:xfrm>
            <a:off x="1447601" y="4724797"/>
            <a:ext cx="4476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AutoShape 43"/>
          <p:cNvCxnSpPr>
            <a:cxnSpLocks noChangeShapeType="1"/>
            <a:stCxn id="30" idx="3"/>
            <a:endCxn id="31" idx="0"/>
          </p:cNvCxnSpPr>
          <p:nvPr/>
        </p:nvCxnSpPr>
        <p:spPr bwMode="auto">
          <a:xfrm flipH="1">
            <a:off x="2657276" y="4724797"/>
            <a:ext cx="4476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AutoShape 44"/>
          <p:cNvCxnSpPr>
            <a:cxnSpLocks noChangeShapeType="1"/>
            <a:stCxn id="30" idx="5"/>
            <a:endCxn id="32" idx="0"/>
          </p:cNvCxnSpPr>
          <p:nvPr/>
        </p:nvCxnSpPr>
        <p:spPr bwMode="auto">
          <a:xfrm>
            <a:off x="3428801" y="4724797"/>
            <a:ext cx="447675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Text Box 45"/>
          <p:cNvSpPr txBox="1">
            <a:spLocks noChangeArrowheads="1"/>
          </p:cNvSpPr>
          <p:nvPr/>
        </p:nvSpPr>
        <p:spPr bwMode="auto">
          <a:xfrm>
            <a:off x="5918001" y="3735785"/>
            <a:ext cx="22885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Is this </a:t>
            </a:r>
            <a:r>
              <a:rPr lang="ja-JP" altLang="en-US" sz="2000" dirty="0">
                <a:solidFill>
                  <a:srgbClr val="0070C0"/>
                </a:solidFill>
                <a:latin typeface="+mn-lt"/>
              </a:rPr>
              <a:t>“</a:t>
            </a:r>
            <a:r>
              <a:rPr lang="en-US" altLang="ja-JP" sz="2000" dirty="0">
                <a:solidFill>
                  <a:srgbClr val="0070C0"/>
                </a:solidFill>
                <a:latin typeface="+mn-lt"/>
              </a:rPr>
              <a:t>balanced</a:t>
            </a:r>
            <a:r>
              <a:rPr lang="ja-JP" altLang="en-US" sz="2000" dirty="0">
                <a:solidFill>
                  <a:srgbClr val="0070C0"/>
                </a:solidFill>
                <a:latin typeface="+mn-lt"/>
              </a:rPr>
              <a:t>”</a:t>
            </a:r>
            <a:r>
              <a:rPr lang="en-US" altLang="ja-JP" sz="2000" dirty="0">
                <a:solidFill>
                  <a:srgbClr val="0070C0"/>
                </a:solidFill>
                <a:latin typeface="+mn-lt"/>
              </a:rPr>
              <a:t>?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6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62"/>
    </mc:Choice>
    <mc:Fallback xmlns="">
      <p:transition spd="slow" advTm="11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insert 23 into our initial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heights of each of the sub-trees from the insertion point to the root are increased by 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11" descr="C:\Users\dwharder\Desktop\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1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two of the nodes are unbalanced, i.e.,  17 and 36</a:t>
            </a:r>
          </a:p>
          <a:p>
            <a:pPr lvl="1"/>
            <a:r>
              <a:rPr lang="en-US" dirty="0"/>
              <a:t>Balance factor of 17 is -2</a:t>
            </a:r>
          </a:p>
          <a:p>
            <a:pPr lvl="1"/>
            <a:r>
              <a:rPr lang="en-US" dirty="0"/>
              <a:t>Balance factor of 36 is 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6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have to fix the imbalance at the lowest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98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Imbalance By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061393"/>
          </a:xfrm>
        </p:spPr>
        <p:txBody>
          <a:bodyPr/>
          <a:lstStyle/>
          <a:p>
            <a:r>
              <a:rPr lang="en-US" dirty="0"/>
              <a:t>Let the node that needs rebalancing be “a” </a:t>
            </a:r>
          </a:p>
          <a:p>
            <a:r>
              <a:rPr lang="en-US" dirty="0"/>
              <a:t>Imbalance during insertion may be handled using four cases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23850" y="2420888"/>
            <a:ext cx="432015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Outside cases (</a:t>
            </a:r>
            <a:r>
              <a:rPr lang="en-US" kern="0" dirty="0">
                <a:solidFill>
                  <a:srgbClr val="0070C0"/>
                </a:solidFill>
              </a:rPr>
              <a:t>Single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Right rotation (case RR)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Left rotation (case LL)</a:t>
            </a:r>
          </a:p>
          <a:p>
            <a:endParaRPr lang="en-US" kern="0" dirty="0"/>
          </a:p>
          <a:p>
            <a:r>
              <a:rPr lang="en-US" kern="0" dirty="0"/>
              <a:t>Inside cases (</a:t>
            </a:r>
            <a:r>
              <a:rPr lang="en-US" kern="0" dirty="0">
                <a:solidFill>
                  <a:srgbClr val="0070C0"/>
                </a:solidFill>
              </a:rPr>
              <a:t>Double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Right-left rotation (case RL)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Left-right rotation (case LR)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4189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 in an AVL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ext Box 56"/>
          <p:cNvSpPr txBox="1">
            <a:spLocks noChangeArrowheads="1"/>
          </p:cNvSpPr>
          <p:nvPr/>
        </p:nvSpPr>
        <p:spPr bwMode="auto">
          <a:xfrm>
            <a:off x="3746222" y="27432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2904544" y="3430701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" name="Text Box 58"/>
          <p:cNvSpPr txBox="1">
            <a:spLocks noChangeArrowheads="1"/>
          </p:cNvSpPr>
          <p:nvPr/>
        </p:nvSpPr>
        <p:spPr bwMode="auto">
          <a:xfrm>
            <a:off x="908050" y="3444875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9" name="Text Box 59"/>
          <p:cNvSpPr txBox="1">
            <a:spLocks noChangeArrowheads="1"/>
          </p:cNvSpPr>
          <p:nvPr/>
        </p:nvSpPr>
        <p:spPr bwMode="auto">
          <a:xfrm>
            <a:off x="2660650" y="21336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2209800" y="3444875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1" name="Oval 61"/>
          <p:cNvSpPr>
            <a:spLocks noChangeArrowheads="1"/>
          </p:cNvSpPr>
          <p:nvPr/>
        </p:nvSpPr>
        <p:spPr bwMode="auto">
          <a:xfrm>
            <a:off x="2590800" y="24542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2" name="Oval 62"/>
          <p:cNvSpPr>
            <a:spLocks noChangeArrowheads="1"/>
          </p:cNvSpPr>
          <p:nvPr/>
        </p:nvSpPr>
        <p:spPr bwMode="auto">
          <a:xfrm>
            <a:off x="1524000" y="3048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3" name="Oval 63"/>
          <p:cNvSpPr>
            <a:spLocks noChangeArrowheads="1"/>
          </p:cNvSpPr>
          <p:nvPr/>
        </p:nvSpPr>
        <p:spPr bwMode="auto">
          <a:xfrm>
            <a:off x="3505200" y="3048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14" name="Oval 64"/>
          <p:cNvSpPr>
            <a:spLocks noChangeArrowheads="1"/>
          </p:cNvSpPr>
          <p:nvPr/>
        </p:nvSpPr>
        <p:spPr bwMode="auto">
          <a:xfrm>
            <a:off x="2895600" y="3749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5" name="Oval 65"/>
          <p:cNvSpPr>
            <a:spLocks noChangeArrowheads="1"/>
          </p:cNvSpPr>
          <p:nvPr/>
        </p:nvSpPr>
        <p:spPr bwMode="auto">
          <a:xfrm>
            <a:off x="838200" y="3749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6" name="Oval 66"/>
          <p:cNvSpPr>
            <a:spLocks noChangeArrowheads="1"/>
          </p:cNvSpPr>
          <p:nvPr/>
        </p:nvSpPr>
        <p:spPr bwMode="auto">
          <a:xfrm>
            <a:off x="2133600" y="3749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17" name="AutoShape 67"/>
          <p:cNvCxnSpPr>
            <a:cxnSpLocks noChangeShapeType="1"/>
            <a:stCxn id="11" idx="3"/>
            <a:endCxn id="12" idx="7"/>
          </p:cNvCxnSpPr>
          <p:nvPr/>
        </p:nvCxnSpPr>
        <p:spPr bwMode="auto">
          <a:xfrm flipH="1">
            <a:off x="1914525" y="2844800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68"/>
          <p:cNvCxnSpPr>
            <a:cxnSpLocks noChangeShapeType="1"/>
            <a:stCxn id="11" idx="5"/>
            <a:endCxn id="13" idx="1"/>
          </p:cNvCxnSpPr>
          <p:nvPr/>
        </p:nvCxnSpPr>
        <p:spPr bwMode="auto">
          <a:xfrm>
            <a:off x="2981325" y="2844800"/>
            <a:ext cx="5905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69"/>
          <p:cNvCxnSpPr>
            <a:cxnSpLocks noChangeShapeType="1"/>
            <a:stCxn id="12" idx="3"/>
            <a:endCxn id="15" idx="0"/>
          </p:cNvCxnSpPr>
          <p:nvPr/>
        </p:nvCxnSpPr>
        <p:spPr bwMode="auto">
          <a:xfrm flipH="1">
            <a:off x="1066800" y="3438525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70"/>
          <p:cNvCxnSpPr>
            <a:cxnSpLocks noChangeShapeType="1"/>
            <a:stCxn id="12" idx="5"/>
            <a:endCxn id="16" idx="0"/>
          </p:cNvCxnSpPr>
          <p:nvPr/>
        </p:nvCxnSpPr>
        <p:spPr bwMode="auto">
          <a:xfrm>
            <a:off x="1914525" y="34385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71"/>
          <p:cNvCxnSpPr>
            <a:cxnSpLocks noChangeShapeType="1"/>
            <a:stCxn id="13" idx="3"/>
            <a:endCxn id="14" idx="0"/>
          </p:cNvCxnSpPr>
          <p:nvPr/>
        </p:nvCxnSpPr>
        <p:spPr bwMode="auto">
          <a:xfrm flipH="1">
            <a:off x="3124200" y="34385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2" name="Text Box 72"/>
          <p:cNvSpPr txBox="1">
            <a:spLocks noChangeArrowheads="1"/>
          </p:cNvSpPr>
          <p:nvPr/>
        </p:nvSpPr>
        <p:spPr bwMode="auto">
          <a:xfrm>
            <a:off x="1593850" y="27432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3" name="Text Box 73"/>
          <p:cNvSpPr txBox="1">
            <a:spLocks noChangeArrowheads="1"/>
          </p:cNvSpPr>
          <p:nvPr/>
        </p:nvSpPr>
        <p:spPr bwMode="auto">
          <a:xfrm>
            <a:off x="2447344" y="4253026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24" name="Oval 74"/>
          <p:cNvSpPr>
            <a:spLocks noChangeArrowheads="1"/>
          </p:cNvSpPr>
          <p:nvPr/>
        </p:nvSpPr>
        <p:spPr bwMode="auto">
          <a:xfrm>
            <a:off x="2438400" y="45720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cxnSp>
        <p:nvCxnSpPr>
          <p:cNvPr id="25" name="AutoShape 75"/>
          <p:cNvCxnSpPr>
            <a:cxnSpLocks noChangeShapeType="1"/>
            <a:stCxn id="14" idx="3"/>
            <a:endCxn id="24" idx="0"/>
          </p:cNvCxnSpPr>
          <p:nvPr/>
        </p:nvCxnSpPr>
        <p:spPr bwMode="auto">
          <a:xfrm flipH="1">
            <a:off x="2667000" y="4140200"/>
            <a:ext cx="29527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6" name="Text Box 77"/>
          <p:cNvSpPr txBox="1">
            <a:spLocks noChangeArrowheads="1"/>
          </p:cNvSpPr>
          <p:nvPr/>
        </p:nvSpPr>
        <p:spPr bwMode="auto">
          <a:xfrm>
            <a:off x="8058150" y="33528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27" name="Text Box 78"/>
          <p:cNvSpPr txBox="1">
            <a:spLocks noChangeArrowheads="1"/>
          </p:cNvSpPr>
          <p:nvPr/>
        </p:nvSpPr>
        <p:spPr bwMode="auto">
          <a:xfrm>
            <a:off x="7191584" y="2884874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8" name="Text Box 79"/>
          <p:cNvSpPr txBox="1">
            <a:spLocks noChangeArrowheads="1"/>
          </p:cNvSpPr>
          <p:nvPr/>
        </p:nvSpPr>
        <p:spPr bwMode="auto">
          <a:xfrm>
            <a:off x="5022850" y="3444875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29" name="Text Box 80"/>
          <p:cNvSpPr txBox="1">
            <a:spLocks noChangeArrowheads="1"/>
          </p:cNvSpPr>
          <p:nvPr/>
        </p:nvSpPr>
        <p:spPr bwMode="auto">
          <a:xfrm>
            <a:off x="6775450" y="21336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0" name="Text Box 81"/>
          <p:cNvSpPr txBox="1">
            <a:spLocks noChangeArrowheads="1"/>
          </p:cNvSpPr>
          <p:nvPr/>
        </p:nvSpPr>
        <p:spPr bwMode="auto">
          <a:xfrm>
            <a:off x="6324600" y="3444875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31" name="Oval 82"/>
          <p:cNvSpPr>
            <a:spLocks noChangeArrowheads="1"/>
          </p:cNvSpPr>
          <p:nvPr/>
        </p:nvSpPr>
        <p:spPr bwMode="auto">
          <a:xfrm>
            <a:off x="6705600" y="24542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32" name="Oval 83"/>
          <p:cNvSpPr>
            <a:spLocks noChangeArrowheads="1"/>
          </p:cNvSpPr>
          <p:nvPr/>
        </p:nvSpPr>
        <p:spPr bwMode="auto">
          <a:xfrm>
            <a:off x="5638800" y="3048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3" name="Oval 84"/>
          <p:cNvSpPr>
            <a:spLocks noChangeArrowheads="1"/>
          </p:cNvSpPr>
          <p:nvPr/>
        </p:nvSpPr>
        <p:spPr bwMode="auto">
          <a:xfrm>
            <a:off x="7981950" y="37338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34" name="Oval 85"/>
          <p:cNvSpPr>
            <a:spLocks noChangeArrowheads="1"/>
          </p:cNvSpPr>
          <p:nvPr/>
        </p:nvSpPr>
        <p:spPr bwMode="auto">
          <a:xfrm>
            <a:off x="7467600" y="3048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35" name="Oval 86"/>
          <p:cNvSpPr>
            <a:spLocks noChangeArrowheads="1"/>
          </p:cNvSpPr>
          <p:nvPr/>
        </p:nvSpPr>
        <p:spPr bwMode="auto">
          <a:xfrm>
            <a:off x="4953000" y="3749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6" name="Oval 87"/>
          <p:cNvSpPr>
            <a:spLocks noChangeArrowheads="1"/>
          </p:cNvSpPr>
          <p:nvPr/>
        </p:nvSpPr>
        <p:spPr bwMode="auto">
          <a:xfrm>
            <a:off x="6248400" y="3749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37" name="AutoShape 88"/>
          <p:cNvCxnSpPr>
            <a:cxnSpLocks noChangeShapeType="1"/>
            <a:stCxn id="31" idx="3"/>
            <a:endCxn id="32" idx="7"/>
          </p:cNvCxnSpPr>
          <p:nvPr/>
        </p:nvCxnSpPr>
        <p:spPr bwMode="auto">
          <a:xfrm flipH="1">
            <a:off x="6029325" y="2844800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AutoShape 89"/>
          <p:cNvCxnSpPr>
            <a:cxnSpLocks noChangeShapeType="1"/>
            <a:stCxn id="31" idx="5"/>
            <a:endCxn id="34" idx="0"/>
          </p:cNvCxnSpPr>
          <p:nvPr/>
        </p:nvCxnSpPr>
        <p:spPr bwMode="auto">
          <a:xfrm>
            <a:off x="7096125" y="2844800"/>
            <a:ext cx="600075" cy="20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AutoShape 90"/>
          <p:cNvCxnSpPr>
            <a:cxnSpLocks noChangeShapeType="1"/>
            <a:stCxn id="32" idx="3"/>
            <a:endCxn id="35" idx="0"/>
          </p:cNvCxnSpPr>
          <p:nvPr/>
        </p:nvCxnSpPr>
        <p:spPr bwMode="auto">
          <a:xfrm flipH="1">
            <a:off x="5181600" y="3438525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AutoShape 91"/>
          <p:cNvCxnSpPr>
            <a:cxnSpLocks noChangeShapeType="1"/>
            <a:stCxn id="32" idx="5"/>
            <a:endCxn id="36" idx="0"/>
          </p:cNvCxnSpPr>
          <p:nvPr/>
        </p:nvCxnSpPr>
        <p:spPr bwMode="auto">
          <a:xfrm>
            <a:off x="6029325" y="34385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AutoShape 92"/>
          <p:cNvCxnSpPr>
            <a:cxnSpLocks noChangeShapeType="1"/>
            <a:stCxn id="33" idx="0"/>
            <a:endCxn id="34" idx="5"/>
          </p:cNvCxnSpPr>
          <p:nvPr/>
        </p:nvCxnSpPr>
        <p:spPr bwMode="auto">
          <a:xfrm flipH="1" flipV="1">
            <a:off x="7858125" y="3438525"/>
            <a:ext cx="352425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2" name="Text Box 93"/>
          <p:cNvSpPr txBox="1">
            <a:spLocks noChangeArrowheads="1"/>
          </p:cNvSpPr>
          <p:nvPr/>
        </p:nvSpPr>
        <p:spPr bwMode="auto">
          <a:xfrm>
            <a:off x="5708650" y="27432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43" name="Text Box 94"/>
          <p:cNvSpPr txBox="1">
            <a:spLocks noChangeArrowheads="1"/>
          </p:cNvSpPr>
          <p:nvPr/>
        </p:nvSpPr>
        <p:spPr bwMode="auto">
          <a:xfrm>
            <a:off x="7020272" y="3356992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44" name="Oval 95"/>
          <p:cNvSpPr>
            <a:spLocks noChangeArrowheads="1"/>
          </p:cNvSpPr>
          <p:nvPr/>
        </p:nvSpPr>
        <p:spPr bwMode="auto">
          <a:xfrm>
            <a:off x="7010400" y="37338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cxnSp>
        <p:nvCxnSpPr>
          <p:cNvPr id="45" name="AutoShape 96"/>
          <p:cNvCxnSpPr>
            <a:cxnSpLocks noChangeShapeType="1"/>
            <a:stCxn id="34" idx="3"/>
            <a:endCxn id="44" idx="0"/>
          </p:cNvCxnSpPr>
          <p:nvPr/>
        </p:nvCxnSpPr>
        <p:spPr bwMode="auto">
          <a:xfrm flipH="1">
            <a:off x="7239000" y="3438525"/>
            <a:ext cx="295275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" name="Oval 97"/>
          <p:cNvSpPr>
            <a:spLocks noChangeArrowheads="1"/>
          </p:cNvSpPr>
          <p:nvPr/>
        </p:nvSpPr>
        <p:spPr bwMode="auto">
          <a:xfrm rot="-2700000">
            <a:off x="2362200" y="3124200"/>
            <a:ext cx="2057400" cy="9144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Oval 98"/>
          <p:cNvSpPr>
            <a:spLocks noChangeArrowheads="1"/>
          </p:cNvSpPr>
          <p:nvPr/>
        </p:nvSpPr>
        <p:spPr bwMode="auto">
          <a:xfrm rot="2700000">
            <a:off x="6972300" y="3124200"/>
            <a:ext cx="2057400" cy="9144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7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in an AVL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Node “b” becomes the new root</a:t>
            </a:r>
          </a:p>
          <a:p>
            <a:r>
              <a:rPr lang="en-US" dirty="0"/>
              <a:t>Node “b” takes ownership of node “a”, as it's right child </a:t>
            </a:r>
          </a:p>
          <a:p>
            <a:r>
              <a:rPr lang="en-US" dirty="0"/>
              <a:t>Node “a” takes ownership of node “b” right child (NULL if no child)</a:t>
            </a:r>
          </a:p>
          <a:p>
            <a:pPr lvl="1"/>
            <a:r>
              <a:rPr lang="en-US" dirty="0"/>
              <a:t>As left child of node “a”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6534200" y="1905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7" name="Oval 65"/>
          <p:cNvSpPr>
            <a:spLocks noChangeArrowheads="1"/>
          </p:cNvSpPr>
          <p:nvPr/>
        </p:nvSpPr>
        <p:spPr bwMode="auto">
          <a:xfrm>
            <a:off x="5848400" y="2606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8" name="Oval 66"/>
          <p:cNvSpPr>
            <a:spLocks noChangeArrowheads="1"/>
          </p:cNvSpPr>
          <p:nvPr/>
        </p:nvSpPr>
        <p:spPr bwMode="auto">
          <a:xfrm>
            <a:off x="7143800" y="2606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cxnSp>
        <p:nvCxnSpPr>
          <p:cNvPr id="9" name="AutoShape 69"/>
          <p:cNvCxnSpPr>
            <a:cxnSpLocks noChangeShapeType="1"/>
            <a:stCxn id="6" idx="3"/>
            <a:endCxn id="7" idx="0"/>
          </p:cNvCxnSpPr>
          <p:nvPr/>
        </p:nvCxnSpPr>
        <p:spPr bwMode="auto">
          <a:xfrm flipH="1">
            <a:off x="6077000" y="2295525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AutoShape 70"/>
          <p:cNvCxnSpPr>
            <a:cxnSpLocks noChangeShapeType="1"/>
            <a:stCxn id="6" idx="5"/>
            <a:endCxn id="8" idx="0"/>
          </p:cNvCxnSpPr>
          <p:nvPr/>
        </p:nvCxnSpPr>
        <p:spPr bwMode="auto">
          <a:xfrm>
            <a:off x="6924725" y="22955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" name="Oval 62"/>
          <p:cNvSpPr>
            <a:spLocks noChangeArrowheads="1"/>
          </p:cNvSpPr>
          <p:nvPr/>
        </p:nvSpPr>
        <p:spPr bwMode="auto">
          <a:xfrm>
            <a:off x="2190800" y="1676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12" name="Oval 65"/>
          <p:cNvSpPr>
            <a:spLocks noChangeArrowheads="1"/>
          </p:cNvSpPr>
          <p:nvPr/>
        </p:nvSpPr>
        <p:spPr bwMode="auto">
          <a:xfrm>
            <a:off x="971600" y="3124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13" name="Oval 66"/>
          <p:cNvSpPr>
            <a:spLocks noChangeArrowheads="1"/>
          </p:cNvSpPr>
          <p:nvPr/>
        </p:nvSpPr>
        <p:spPr bwMode="auto">
          <a:xfrm>
            <a:off x="1581200" y="23780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cxnSp>
        <p:nvCxnSpPr>
          <p:cNvPr id="14" name="AutoShape 70"/>
          <p:cNvCxnSpPr>
            <a:cxnSpLocks noChangeShapeType="1"/>
            <a:stCxn id="11" idx="3"/>
            <a:endCxn id="13" idx="7"/>
          </p:cNvCxnSpPr>
          <p:nvPr/>
        </p:nvCxnSpPr>
        <p:spPr bwMode="auto">
          <a:xfrm flipH="1">
            <a:off x="1971725" y="2066925"/>
            <a:ext cx="2857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70"/>
          <p:cNvCxnSpPr>
            <a:cxnSpLocks noChangeShapeType="1"/>
            <a:stCxn id="13" idx="3"/>
            <a:endCxn id="12" idx="7"/>
          </p:cNvCxnSpPr>
          <p:nvPr/>
        </p:nvCxnSpPr>
        <p:spPr bwMode="auto">
          <a:xfrm flipH="1">
            <a:off x="1362125" y="2768600"/>
            <a:ext cx="285750" cy="422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36361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adding 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6" name="Picture 16" descr="C:\Users\dwharder\Desktop\a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50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 of each of the trees in the path back to the root are increased by 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" name="Picture 17" descr="C:\Users\dwharder\Desktop\a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12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 of each of the trees in the path back to the root are increased by one</a:t>
            </a:r>
          </a:p>
          <a:p>
            <a:pPr lvl="1"/>
            <a:r>
              <a:rPr lang="en-US" dirty="0"/>
              <a:t>Only root node (i.e., 36) violates the balancing factor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8" name="Picture 18" descr="C:\Users\dwharder\Desktop\a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83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a </a:t>
            </a:r>
            <a:r>
              <a:rPr lang="en-US" dirty="0">
                <a:solidFill>
                  <a:srgbClr val="0070C0"/>
                </a:solidFill>
              </a:rPr>
              <a:t>(almost) complete </a:t>
            </a:r>
            <a:r>
              <a:rPr lang="en-US" dirty="0"/>
              <a:t>tree after every operation</a:t>
            </a:r>
          </a:p>
          <a:p>
            <a:pPr lvl="1"/>
            <a:r>
              <a:rPr lang="en-US" dirty="0"/>
              <a:t>Tree is complete except possibly in the lower levels towards right</a:t>
            </a:r>
          </a:p>
          <a:p>
            <a:endParaRPr lang="en-US" dirty="0"/>
          </a:p>
          <a:p>
            <a:r>
              <a:rPr lang="en-US" dirty="0"/>
              <a:t>Maintenance of such a tree is expensive</a:t>
            </a:r>
          </a:p>
          <a:p>
            <a:pPr lvl="1"/>
            <a:r>
              <a:rPr lang="en-US" dirty="0"/>
              <a:t>For example, insert 2 in the tree on the left and then rebuild as a complete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3943151" y="4052689"/>
            <a:ext cx="174150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2 &amp;</a:t>
            </a:r>
          </a:p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 tree</a:t>
            </a:r>
          </a:p>
        </p:txBody>
      </p:sp>
      <p:sp>
        <p:nvSpPr>
          <p:cNvPr id="7" name="Oval 43"/>
          <p:cNvSpPr>
            <a:spLocks noChangeArrowheads="1"/>
          </p:cNvSpPr>
          <p:nvPr/>
        </p:nvSpPr>
        <p:spPr bwMode="auto">
          <a:xfrm>
            <a:off x="2342951" y="36145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8" name="Oval 44"/>
          <p:cNvSpPr>
            <a:spLocks noChangeArrowheads="1"/>
          </p:cNvSpPr>
          <p:nvPr/>
        </p:nvSpPr>
        <p:spPr bwMode="auto">
          <a:xfrm>
            <a:off x="1276151" y="4208264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9" name="Oval 45"/>
          <p:cNvSpPr>
            <a:spLocks noChangeArrowheads="1"/>
          </p:cNvSpPr>
          <p:nvPr/>
        </p:nvSpPr>
        <p:spPr bwMode="auto">
          <a:xfrm>
            <a:off x="3257351" y="4208264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10" name="Oval 46"/>
          <p:cNvSpPr>
            <a:spLocks noChangeArrowheads="1"/>
          </p:cNvSpPr>
          <p:nvPr/>
        </p:nvSpPr>
        <p:spPr bwMode="auto">
          <a:xfrm>
            <a:off x="26477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1" name="Oval 48"/>
          <p:cNvSpPr>
            <a:spLocks noChangeArrowheads="1"/>
          </p:cNvSpPr>
          <p:nvPr/>
        </p:nvSpPr>
        <p:spPr bwMode="auto">
          <a:xfrm>
            <a:off x="5903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2" name="Oval 49"/>
          <p:cNvSpPr>
            <a:spLocks noChangeArrowheads="1"/>
          </p:cNvSpPr>
          <p:nvPr/>
        </p:nvSpPr>
        <p:spPr bwMode="auto">
          <a:xfrm>
            <a:off x="18857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13" name="AutoShape 50"/>
          <p:cNvCxnSpPr>
            <a:cxnSpLocks noChangeShapeType="1"/>
            <a:stCxn id="7" idx="3"/>
            <a:endCxn id="8" idx="7"/>
          </p:cNvCxnSpPr>
          <p:nvPr/>
        </p:nvCxnSpPr>
        <p:spPr bwMode="auto">
          <a:xfrm flipH="1">
            <a:off x="1666676" y="4005064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51"/>
          <p:cNvCxnSpPr>
            <a:cxnSpLocks noChangeShapeType="1"/>
            <a:stCxn id="7" idx="5"/>
            <a:endCxn id="9" idx="1"/>
          </p:cNvCxnSpPr>
          <p:nvPr/>
        </p:nvCxnSpPr>
        <p:spPr bwMode="auto">
          <a:xfrm>
            <a:off x="2733476" y="4005064"/>
            <a:ext cx="5905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52"/>
          <p:cNvCxnSpPr>
            <a:cxnSpLocks noChangeShapeType="1"/>
            <a:stCxn id="8" idx="3"/>
            <a:endCxn id="11" idx="0"/>
          </p:cNvCxnSpPr>
          <p:nvPr/>
        </p:nvCxnSpPr>
        <p:spPr bwMode="auto">
          <a:xfrm flipH="1">
            <a:off x="818951" y="4598789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53"/>
          <p:cNvCxnSpPr>
            <a:cxnSpLocks noChangeShapeType="1"/>
            <a:stCxn id="8" idx="5"/>
            <a:endCxn id="12" idx="0"/>
          </p:cNvCxnSpPr>
          <p:nvPr/>
        </p:nvCxnSpPr>
        <p:spPr bwMode="auto">
          <a:xfrm>
            <a:off x="1666676" y="4598789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54"/>
          <p:cNvCxnSpPr>
            <a:cxnSpLocks noChangeShapeType="1"/>
            <a:stCxn id="9" idx="3"/>
            <a:endCxn id="10" idx="0"/>
          </p:cNvCxnSpPr>
          <p:nvPr/>
        </p:nvCxnSpPr>
        <p:spPr bwMode="auto">
          <a:xfrm flipH="1">
            <a:off x="2876351" y="4598789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8" name="Oval 56"/>
          <p:cNvSpPr>
            <a:spLocks noChangeArrowheads="1"/>
          </p:cNvSpPr>
          <p:nvPr/>
        </p:nvSpPr>
        <p:spPr bwMode="auto">
          <a:xfrm>
            <a:off x="6762551" y="36145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9" name="Oval 57"/>
          <p:cNvSpPr>
            <a:spLocks noChangeArrowheads="1"/>
          </p:cNvSpPr>
          <p:nvPr/>
        </p:nvSpPr>
        <p:spPr bwMode="auto">
          <a:xfrm>
            <a:off x="5695751" y="4208264"/>
            <a:ext cx="457200" cy="457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val 58"/>
          <p:cNvSpPr>
            <a:spLocks noChangeArrowheads="1"/>
          </p:cNvSpPr>
          <p:nvPr/>
        </p:nvSpPr>
        <p:spPr bwMode="auto">
          <a:xfrm>
            <a:off x="7676951" y="4208264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1" name="Oval 59"/>
          <p:cNvSpPr>
            <a:spLocks noChangeArrowheads="1"/>
          </p:cNvSpPr>
          <p:nvPr/>
        </p:nvSpPr>
        <p:spPr bwMode="auto">
          <a:xfrm>
            <a:off x="70673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22" name="Oval 60"/>
          <p:cNvSpPr>
            <a:spLocks noChangeArrowheads="1"/>
          </p:cNvSpPr>
          <p:nvPr/>
        </p:nvSpPr>
        <p:spPr bwMode="auto">
          <a:xfrm>
            <a:off x="82865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3" name="Oval 61"/>
          <p:cNvSpPr>
            <a:spLocks noChangeArrowheads="1"/>
          </p:cNvSpPr>
          <p:nvPr/>
        </p:nvSpPr>
        <p:spPr bwMode="auto">
          <a:xfrm>
            <a:off x="50099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4" name="Oval 62"/>
          <p:cNvSpPr>
            <a:spLocks noChangeArrowheads="1"/>
          </p:cNvSpPr>
          <p:nvPr/>
        </p:nvSpPr>
        <p:spPr bwMode="auto">
          <a:xfrm>
            <a:off x="6305351" y="49099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cxnSp>
        <p:nvCxnSpPr>
          <p:cNvPr id="25" name="AutoShape 63"/>
          <p:cNvCxnSpPr>
            <a:cxnSpLocks noChangeShapeType="1"/>
            <a:stCxn id="18" idx="3"/>
            <a:endCxn id="19" idx="7"/>
          </p:cNvCxnSpPr>
          <p:nvPr/>
        </p:nvCxnSpPr>
        <p:spPr bwMode="auto">
          <a:xfrm flipH="1">
            <a:off x="6086276" y="4005064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64"/>
          <p:cNvCxnSpPr>
            <a:cxnSpLocks noChangeShapeType="1"/>
            <a:stCxn id="18" idx="5"/>
            <a:endCxn id="20" idx="1"/>
          </p:cNvCxnSpPr>
          <p:nvPr/>
        </p:nvCxnSpPr>
        <p:spPr bwMode="auto">
          <a:xfrm>
            <a:off x="7153076" y="4005064"/>
            <a:ext cx="5905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65"/>
          <p:cNvCxnSpPr>
            <a:cxnSpLocks noChangeShapeType="1"/>
            <a:stCxn id="19" idx="3"/>
            <a:endCxn id="23" idx="0"/>
          </p:cNvCxnSpPr>
          <p:nvPr/>
        </p:nvCxnSpPr>
        <p:spPr bwMode="auto">
          <a:xfrm flipH="1">
            <a:off x="5238551" y="4598789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66"/>
          <p:cNvCxnSpPr>
            <a:cxnSpLocks noChangeShapeType="1"/>
            <a:stCxn id="19" idx="5"/>
            <a:endCxn id="24" idx="0"/>
          </p:cNvCxnSpPr>
          <p:nvPr/>
        </p:nvCxnSpPr>
        <p:spPr bwMode="auto">
          <a:xfrm>
            <a:off x="6086276" y="4598789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67"/>
          <p:cNvCxnSpPr>
            <a:cxnSpLocks noChangeShapeType="1"/>
            <a:stCxn id="20" idx="3"/>
            <a:endCxn id="21" idx="0"/>
          </p:cNvCxnSpPr>
          <p:nvPr/>
        </p:nvCxnSpPr>
        <p:spPr bwMode="auto">
          <a:xfrm flipH="1">
            <a:off x="7295951" y="4598789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68"/>
          <p:cNvCxnSpPr>
            <a:cxnSpLocks noChangeShapeType="1"/>
            <a:stCxn id="20" idx="5"/>
            <a:endCxn id="22" idx="0"/>
          </p:cNvCxnSpPr>
          <p:nvPr/>
        </p:nvCxnSpPr>
        <p:spPr bwMode="auto">
          <a:xfrm>
            <a:off x="8067476" y="4598789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1" name="Line 69"/>
          <p:cNvSpPr>
            <a:spLocks noChangeShapeType="1"/>
          </p:cNvSpPr>
          <p:nvPr/>
        </p:nvSpPr>
        <p:spPr bwMode="auto">
          <a:xfrm>
            <a:off x="4095551" y="4909939"/>
            <a:ext cx="60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fix the imbalance, we perform right rotation of root (i.e., 36)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172496" y="2419469"/>
            <a:ext cx="8799007" cy="2523117"/>
            <a:chOff x="172496" y="2419469"/>
            <a:chExt cx="8799007" cy="2523117"/>
          </a:xfrm>
        </p:grpSpPr>
        <p:pic>
          <p:nvPicPr>
            <p:cNvPr id="7" name="Picture 2" descr="C:\Users\dwharder\Desktop\a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496" y="2419469"/>
              <a:ext cx="8799007" cy="2523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7056276" y="4007689"/>
              <a:ext cx="324036" cy="3574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66440" y="4071625"/>
              <a:ext cx="503708" cy="2295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586669" y="4007689"/>
              <a:ext cx="324036" cy="3574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583" y="4037119"/>
              <a:ext cx="460295" cy="2592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0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Right Rotation (RR)?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“a” </a:t>
            </a:r>
          </a:p>
          <a:p>
            <a:endParaRPr lang="en-US" dirty="0"/>
          </a:p>
          <a:p>
            <a:r>
              <a:rPr lang="en-US" dirty="0"/>
              <a:t>Case RR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left subtree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left child </a:t>
            </a:r>
            <a:r>
              <a:rPr lang="en-US" dirty="0"/>
              <a:t>of </a:t>
            </a:r>
            <a:r>
              <a:rPr lang="en-US"/>
              <a:t>node “a”</a:t>
            </a:r>
            <a:endParaRPr lang="en-US" dirty="0"/>
          </a:p>
          <a:p>
            <a:pPr lvl="1"/>
            <a:r>
              <a:rPr lang="en-US" dirty="0"/>
              <a:t>Left tree is </a:t>
            </a:r>
            <a:r>
              <a:rPr lang="en-US" dirty="0">
                <a:solidFill>
                  <a:srgbClr val="0070C0"/>
                </a:solidFill>
              </a:rPr>
              <a:t>heavy</a:t>
            </a:r>
            <a:r>
              <a:rPr lang="en-US" dirty="0"/>
              <a:t> (i.e.,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&gt; 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)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39" y="3664834"/>
            <a:ext cx="4213189" cy="27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Right Rotation (RR)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RR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left subtree </a:t>
            </a:r>
            <a:r>
              <a:rPr lang="en-US" dirty="0"/>
              <a:t>of </a:t>
            </a:r>
            <a:r>
              <a:rPr lang="en-US" dirty="0">
                <a:solidFill>
                  <a:srgbClr val="00B050"/>
                </a:solidFill>
              </a:rPr>
              <a:t>left child </a:t>
            </a:r>
            <a:r>
              <a:rPr lang="en-US" dirty="0"/>
              <a:t>of node a  (</a:t>
            </a:r>
            <a:r>
              <a:rPr lang="en-US" b="1" dirty="0">
                <a:solidFill>
                  <a:srgbClr val="00B050"/>
                </a:solidFill>
              </a:rPr>
              <a:t>R</a:t>
            </a: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Left tree is </a:t>
            </a:r>
            <a:r>
              <a:rPr lang="en-US" dirty="0">
                <a:solidFill>
                  <a:srgbClr val="0070C0"/>
                </a:solidFill>
              </a:rPr>
              <a:t>heavy</a:t>
            </a:r>
            <a:r>
              <a:rPr lang="en-US" dirty="0"/>
              <a:t> (i.e.,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&gt; 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)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39" y="3664834"/>
            <a:ext cx="4213189" cy="271691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817660" y="1882783"/>
            <a:ext cx="1719618" cy="505575"/>
          </a:xfrm>
          <a:custGeom>
            <a:avLst/>
            <a:gdLst>
              <a:gd name="connsiteX0" fmla="*/ 1719618 w 1719618"/>
              <a:gd name="connsiteY0" fmla="*/ 505575 h 505575"/>
              <a:gd name="connsiteX1" fmla="*/ 1392071 w 1719618"/>
              <a:gd name="connsiteY1" fmla="*/ 608 h 505575"/>
              <a:gd name="connsiteX2" fmla="*/ 0 w 1719618"/>
              <a:gd name="connsiteY2" fmla="*/ 423689 h 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618" h="505575">
                <a:moveTo>
                  <a:pt x="1719618" y="505575"/>
                </a:moveTo>
                <a:cubicBezTo>
                  <a:pt x="1699146" y="259915"/>
                  <a:pt x="1678674" y="14256"/>
                  <a:pt x="1392071" y="608"/>
                </a:cubicBezTo>
                <a:cubicBezTo>
                  <a:pt x="1105468" y="-13040"/>
                  <a:pt x="552734" y="205324"/>
                  <a:pt x="0" y="423689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07475" y="1637556"/>
            <a:ext cx="3459418" cy="737154"/>
          </a:xfrm>
          <a:custGeom>
            <a:avLst/>
            <a:gdLst>
              <a:gd name="connsiteX0" fmla="*/ 3193576 w 3459418"/>
              <a:gd name="connsiteY0" fmla="*/ 737154 h 737154"/>
              <a:gd name="connsiteX1" fmla="*/ 3138985 w 3459418"/>
              <a:gd name="connsiteY1" fmla="*/ 175 h 737154"/>
              <a:gd name="connsiteX2" fmla="*/ 0 w 3459418"/>
              <a:gd name="connsiteY2" fmla="*/ 682563 h 73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18" h="737154">
                <a:moveTo>
                  <a:pt x="3193576" y="737154"/>
                </a:moveTo>
                <a:cubicBezTo>
                  <a:pt x="3432412" y="373213"/>
                  <a:pt x="3671248" y="9273"/>
                  <a:pt x="3138985" y="175"/>
                </a:cubicBezTo>
                <a:cubicBezTo>
                  <a:pt x="2606722" y="-8924"/>
                  <a:pt x="1303361" y="336819"/>
                  <a:pt x="0" y="682563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2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Rotation (RR) – Examples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76" y="1272407"/>
            <a:ext cx="2918973" cy="48058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96" y="1270000"/>
            <a:ext cx="2880481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1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Rotation (LL) in an AVL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Node “b” becomes the new root</a:t>
            </a:r>
          </a:p>
          <a:p>
            <a:r>
              <a:rPr lang="en-US" dirty="0"/>
              <a:t>Node “b” takes ownership of node “a” as its left child </a:t>
            </a:r>
          </a:p>
          <a:p>
            <a:r>
              <a:rPr lang="en-US" dirty="0"/>
              <a:t>Node “a” takes ownership of node “b” left child (NULL if no child)</a:t>
            </a:r>
          </a:p>
          <a:p>
            <a:pPr lvl="1"/>
            <a:r>
              <a:rPr lang="en-US" dirty="0"/>
              <a:t>As right child of node “a”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6172200" y="1905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7" name="Oval 65"/>
          <p:cNvSpPr>
            <a:spLocks noChangeArrowheads="1"/>
          </p:cNvSpPr>
          <p:nvPr/>
        </p:nvSpPr>
        <p:spPr bwMode="auto">
          <a:xfrm>
            <a:off x="5486400" y="2606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8" name="Oval 66"/>
          <p:cNvSpPr>
            <a:spLocks noChangeArrowheads="1"/>
          </p:cNvSpPr>
          <p:nvPr/>
        </p:nvSpPr>
        <p:spPr bwMode="auto">
          <a:xfrm>
            <a:off x="6781800" y="2606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cxnSp>
        <p:nvCxnSpPr>
          <p:cNvPr id="9" name="AutoShape 69"/>
          <p:cNvCxnSpPr>
            <a:cxnSpLocks noChangeShapeType="1"/>
            <a:stCxn id="6" idx="3"/>
            <a:endCxn id="7" idx="0"/>
          </p:cNvCxnSpPr>
          <p:nvPr/>
        </p:nvCxnSpPr>
        <p:spPr bwMode="auto">
          <a:xfrm flipH="1">
            <a:off x="5715000" y="2295525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AutoShape 70"/>
          <p:cNvCxnSpPr>
            <a:cxnSpLocks noChangeShapeType="1"/>
            <a:stCxn id="6" idx="5"/>
            <a:endCxn id="8" idx="0"/>
          </p:cNvCxnSpPr>
          <p:nvPr/>
        </p:nvCxnSpPr>
        <p:spPr bwMode="auto">
          <a:xfrm>
            <a:off x="6562725" y="22955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" name="Oval 62"/>
          <p:cNvSpPr>
            <a:spLocks noChangeArrowheads="1"/>
          </p:cNvSpPr>
          <p:nvPr/>
        </p:nvSpPr>
        <p:spPr bwMode="auto">
          <a:xfrm>
            <a:off x="1828800" y="1676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12" name="Oval 65"/>
          <p:cNvSpPr>
            <a:spLocks noChangeArrowheads="1"/>
          </p:cNvSpPr>
          <p:nvPr/>
        </p:nvSpPr>
        <p:spPr bwMode="auto">
          <a:xfrm>
            <a:off x="3048000" y="3124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13" name="Oval 66"/>
          <p:cNvSpPr>
            <a:spLocks noChangeArrowheads="1"/>
          </p:cNvSpPr>
          <p:nvPr/>
        </p:nvSpPr>
        <p:spPr bwMode="auto">
          <a:xfrm>
            <a:off x="2438400" y="23780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cxnSp>
        <p:nvCxnSpPr>
          <p:cNvPr id="14" name="AutoShape 70"/>
          <p:cNvCxnSpPr>
            <a:cxnSpLocks noChangeShapeType="1"/>
            <a:stCxn id="11" idx="5"/>
            <a:endCxn id="13" idx="1"/>
          </p:cNvCxnSpPr>
          <p:nvPr/>
        </p:nvCxnSpPr>
        <p:spPr bwMode="auto">
          <a:xfrm>
            <a:off x="2219325" y="2066925"/>
            <a:ext cx="2857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70"/>
          <p:cNvCxnSpPr>
            <a:cxnSpLocks noChangeShapeType="1"/>
            <a:stCxn id="13" idx="5"/>
            <a:endCxn id="12" idx="1"/>
          </p:cNvCxnSpPr>
          <p:nvPr/>
        </p:nvCxnSpPr>
        <p:spPr bwMode="auto">
          <a:xfrm>
            <a:off x="2828925" y="2768600"/>
            <a:ext cx="285750" cy="422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87074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Rotation (LL)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adding 67</a:t>
            </a:r>
          </a:p>
          <a:p>
            <a:pPr lvl="1"/>
            <a:r>
              <a:rPr lang="en-US" dirty="0"/>
              <a:t>To fix the imbalance, we perform left rotation of root (i.e., 36)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4" y="2417389"/>
            <a:ext cx="4151041" cy="2726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4" y="2485987"/>
            <a:ext cx="4453629" cy="23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Left Rotation (LL)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“a” </a:t>
            </a:r>
          </a:p>
          <a:p>
            <a:endParaRPr lang="en-US" dirty="0"/>
          </a:p>
          <a:p>
            <a:r>
              <a:rPr lang="en-US" dirty="0"/>
              <a:t>Case LL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right subtree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right child </a:t>
            </a:r>
            <a:r>
              <a:rPr lang="en-US" dirty="0"/>
              <a:t>of node a</a:t>
            </a:r>
          </a:p>
          <a:p>
            <a:pPr lvl="1"/>
            <a:r>
              <a:rPr lang="en-US" dirty="0"/>
              <a:t>Right tree is heavy  (i.e.,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&lt; 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)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59" y="3614191"/>
            <a:ext cx="4213736" cy="27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5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Left Rotation (LL)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LL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right subtree </a:t>
            </a:r>
            <a:r>
              <a:rPr lang="en-US" dirty="0"/>
              <a:t>of </a:t>
            </a:r>
            <a:r>
              <a:rPr lang="en-US" dirty="0">
                <a:solidFill>
                  <a:srgbClr val="00B050"/>
                </a:solidFill>
              </a:rPr>
              <a:t>right child </a:t>
            </a:r>
            <a:r>
              <a:rPr lang="en-US" dirty="0"/>
              <a:t>of node a (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Right tree is heavy  (i.e.,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left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&lt; h</a:t>
            </a:r>
            <a:r>
              <a:rPr lang="en-US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)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59" y="3614191"/>
            <a:ext cx="4213736" cy="276755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995969" y="1870717"/>
            <a:ext cx="1719618" cy="505575"/>
          </a:xfrm>
          <a:custGeom>
            <a:avLst/>
            <a:gdLst>
              <a:gd name="connsiteX0" fmla="*/ 1719618 w 1719618"/>
              <a:gd name="connsiteY0" fmla="*/ 505575 h 505575"/>
              <a:gd name="connsiteX1" fmla="*/ 1392071 w 1719618"/>
              <a:gd name="connsiteY1" fmla="*/ 608 h 505575"/>
              <a:gd name="connsiteX2" fmla="*/ 0 w 1719618"/>
              <a:gd name="connsiteY2" fmla="*/ 423689 h 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618" h="505575">
                <a:moveTo>
                  <a:pt x="1719618" y="505575"/>
                </a:moveTo>
                <a:cubicBezTo>
                  <a:pt x="1699146" y="259915"/>
                  <a:pt x="1678674" y="14256"/>
                  <a:pt x="1392071" y="608"/>
                </a:cubicBezTo>
                <a:cubicBezTo>
                  <a:pt x="1105468" y="-13040"/>
                  <a:pt x="552734" y="205324"/>
                  <a:pt x="0" y="423689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685784" y="1625490"/>
            <a:ext cx="3459418" cy="737154"/>
          </a:xfrm>
          <a:custGeom>
            <a:avLst/>
            <a:gdLst>
              <a:gd name="connsiteX0" fmla="*/ 3193576 w 3459418"/>
              <a:gd name="connsiteY0" fmla="*/ 737154 h 737154"/>
              <a:gd name="connsiteX1" fmla="*/ 3138985 w 3459418"/>
              <a:gd name="connsiteY1" fmla="*/ 175 h 737154"/>
              <a:gd name="connsiteX2" fmla="*/ 0 w 3459418"/>
              <a:gd name="connsiteY2" fmla="*/ 682563 h 73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18" h="737154">
                <a:moveTo>
                  <a:pt x="3193576" y="737154"/>
                </a:moveTo>
                <a:cubicBezTo>
                  <a:pt x="3432412" y="373213"/>
                  <a:pt x="3671248" y="9273"/>
                  <a:pt x="3138985" y="175"/>
                </a:cubicBezTo>
                <a:cubicBezTo>
                  <a:pt x="2606722" y="-8924"/>
                  <a:pt x="1303361" y="336819"/>
                  <a:pt x="0" y="682563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2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 May Be Insufficient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3456062" cy="5112568"/>
          </a:xfrm>
        </p:spPr>
        <p:txBody>
          <a:bodyPr/>
          <a:lstStyle/>
          <a:p>
            <a:r>
              <a:rPr lang="en-US" dirty="0"/>
              <a:t>The imbalance is just</a:t>
            </a:r>
            <a:br>
              <a:rPr lang="en-US" dirty="0"/>
            </a:br>
            <a:r>
              <a:rPr lang="en-US" dirty="0"/>
              <a:t>shifted to the other</a:t>
            </a:r>
            <a:br>
              <a:rPr lang="en-US" dirty="0"/>
            </a:br>
            <a:r>
              <a:rPr lang="en-US" dirty="0"/>
              <a:t>side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74" y="1467656"/>
            <a:ext cx="2754837" cy="488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76" y="1467656"/>
            <a:ext cx="2769100" cy="49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Right-Left Rotation (RL) or "Double Right"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24" name="Titre 1"/>
          <p:cNvSpPr txBox="1">
            <a:spLocks/>
          </p:cNvSpPr>
          <p:nvPr/>
        </p:nvSpPr>
        <p:spPr bwMode="auto">
          <a:xfrm>
            <a:off x="2360240" y="2555776"/>
            <a:ext cx="1981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Left</a:t>
            </a:r>
            <a:endParaRPr lang="fr-FR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5" name="Titre 1"/>
          <p:cNvSpPr txBox="1">
            <a:spLocks/>
          </p:cNvSpPr>
          <p:nvPr/>
        </p:nvSpPr>
        <p:spPr bwMode="auto">
          <a:xfrm>
            <a:off x="5408240" y="1946176"/>
            <a:ext cx="1981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Right</a:t>
            </a:r>
            <a:endParaRPr lang="fr-FR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6" name="Oval 97"/>
          <p:cNvSpPr>
            <a:spLocks noChangeArrowheads="1"/>
          </p:cNvSpPr>
          <p:nvPr/>
        </p:nvSpPr>
        <p:spPr bwMode="auto">
          <a:xfrm rot="-8668441">
            <a:off x="380628" y="2271614"/>
            <a:ext cx="2057400" cy="9144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n-lt"/>
            </a:endParaRPr>
          </a:p>
        </p:txBody>
      </p:sp>
      <p:sp>
        <p:nvSpPr>
          <p:cNvPr id="27" name="Oval 62"/>
          <p:cNvSpPr>
            <a:spLocks noChangeArrowheads="1"/>
          </p:cNvSpPr>
          <p:nvPr/>
        </p:nvSpPr>
        <p:spPr bwMode="auto">
          <a:xfrm>
            <a:off x="7465640" y="1777901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28" name="Oval 65"/>
          <p:cNvSpPr>
            <a:spLocks noChangeArrowheads="1"/>
          </p:cNvSpPr>
          <p:nvPr/>
        </p:nvSpPr>
        <p:spPr bwMode="auto">
          <a:xfrm>
            <a:off x="6779840" y="2479576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29" name="Oval 66"/>
          <p:cNvSpPr>
            <a:spLocks noChangeArrowheads="1"/>
          </p:cNvSpPr>
          <p:nvPr/>
        </p:nvSpPr>
        <p:spPr bwMode="auto">
          <a:xfrm>
            <a:off x="8075240" y="2479576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cxnSp>
        <p:nvCxnSpPr>
          <p:cNvPr id="30" name="AutoShape 69"/>
          <p:cNvCxnSpPr>
            <a:cxnSpLocks noChangeShapeType="1"/>
            <a:stCxn id="27" idx="3"/>
            <a:endCxn id="28" idx="0"/>
          </p:cNvCxnSpPr>
          <p:nvPr/>
        </p:nvCxnSpPr>
        <p:spPr bwMode="auto">
          <a:xfrm flipH="1">
            <a:off x="7008440" y="2168426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70"/>
          <p:cNvCxnSpPr>
            <a:cxnSpLocks noChangeShapeType="1"/>
            <a:stCxn id="27" idx="5"/>
            <a:endCxn id="29" idx="0"/>
          </p:cNvCxnSpPr>
          <p:nvPr/>
        </p:nvCxnSpPr>
        <p:spPr bwMode="auto">
          <a:xfrm>
            <a:off x="7856165" y="2168426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Oval 62"/>
          <p:cNvSpPr>
            <a:spLocks noChangeArrowheads="1"/>
          </p:cNvSpPr>
          <p:nvPr/>
        </p:nvSpPr>
        <p:spPr bwMode="auto">
          <a:xfrm>
            <a:off x="1369640" y="1412776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33" name="Oval 65"/>
          <p:cNvSpPr>
            <a:spLocks noChangeArrowheads="1"/>
          </p:cNvSpPr>
          <p:nvPr/>
        </p:nvSpPr>
        <p:spPr bwMode="auto">
          <a:xfrm>
            <a:off x="1445840" y="2860576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34" name="Oval 66"/>
          <p:cNvSpPr>
            <a:spLocks noChangeArrowheads="1"/>
          </p:cNvSpPr>
          <p:nvPr/>
        </p:nvSpPr>
        <p:spPr bwMode="auto">
          <a:xfrm>
            <a:off x="683840" y="2114451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cxnSp>
        <p:nvCxnSpPr>
          <p:cNvPr id="35" name="AutoShape 70"/>
          <p:cNvCxnSpPr>
            <a:cxnSpLocks noChangeShapeType="1"/>
            <a:stCxn id="32" idx="3"/>
            <a:endCxn id="34" idx="7"/>
          </p:cNvCxnSpPr>
          <p:nvPr/>
        </p:nvCxnSpPr>
        <p:spPr bwMode="auto">
          <a:xfrm flipH="1">
            <a:off x="1074365" y="1803301"/>
            <a:ext cx="3619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AutoShape 70"/>
          <p:cNvCxnSpPr>
            <a:cxnSpLocks noChangeShapeType="1"/>
            <a:stCxn id="34" idx="5"/>
            <a:endCxn id="33" idx="0"/>
          </p:cNvCxnSpPr>
          <p:nvPr/>
        </p:nvCxnSpPr>
        <p:spPr bwMode="auto">
          <a:xfrm>
            <a:off x="1074365" y="2504976"/>
            <a:ext cx="600075" cy="35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Oval 62"/>
          <p:cNvSpPr>
            <a:spLocks noChangeArrowheads="1"/>
          </p:cNvSpPr>
          <p:nvPr/>
        </p:nvSpPr>
        <p:spPr bwMode="auto">
          <a:xfrm>
            <a:off x="4722440" y="1565176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38" name="Oval 65"/>
          <p:cNvSpPr>
            <a:spLocks noChangeArrowheads="1"/>
          </p:cNvSpPr>
          <p:nvPr/>
        </p:nvSpPr>
        <p:spPr bwMode="auto">
          <a:xfrm>
            <a:off x="3503240" y="3164954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39" name="Oval 66"/>
          <p:cNvSpPr>
            <a:spLocks noChangeArrowheads="1"/>
          </p:cNvSpPr>
          <p:nvPr/>
        </p:nvSpPr>
        <p:spPr bwMode="auto">
          <a:xfrm>
            <a:off x="4112840" y="2266851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cxnSp>
        <p:nvCxnSpPr>
          <p:cNvPr id="40" name="AutoShape 70"/>
          <p:cNvCxnSpPr>
            <a:cxnSpLocks noChangeShapeType="1"/>
            <a:stCxn id="37" idx="3"/>
            <a:endCxn id="39" idx="7"/>
          </p:cNvCxnSpPr>
          <p:nvPr/>
        </p:nvCxnSpPr>
        <p:spPr bwMode="auto">
          <a:xfrm flipH="1">
            <a:off x="4503365" y="1955701"/>
            <a:ext cx="2857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AutoShape 70"/>
          <p:cNvCxnSpPr>
            <a:cxnSpLocks noChangeShapeType="1"/>
            <a:stCxn id="39" idx="3"/>
            <a:endCxn id="38" idx="7"/>
          </p:cNvCxnSpPr>
          <p:nvPr/>
        </p:nvCxnSpPr>
        <p:spPr bwMode="auto">
          <a:xfrm flipH="1">
            <a:off x="3893485" y="2657096"/>
            <a:ext cx="286310" cy="5748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437501" y="3835492"/>
            <a:ext cx="4045723" cy="99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Perform a left rotation on the left subtree </a:t>
            </a:r>
          </a:p>
          <a:p>
            <a:endParaRPr lang="en-US" kern="0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803098" y="3756124"/>
            <a:ext cx="4045723" cy="262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Node “b” becomes the new root</a:t>
            </a:r>
          </a:p>
          <a:p>
            <a:r>
              <a:rPr lang="en-US" kern="0" dirty="0"/>
              <a:t>Node “b” takes ownership of node “c” as its right child </a:t>
            </a:r>
          </a:p>
          <a:p>
            <a:r>
              <a:rPr lang="en-US" kern="0" dirty="0"/>
              <a:t>Node “c” takes ownership of node “b” right child </a:t>
            </a:r>
          </a:p>
          <a:p>
            <a:pPr lvl="1"/>
            <a:r>
              <a:rPr lang="en-US" kern="0" dirty="0"/>
              <a:t>As its left child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3428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Good but not Perfect Balance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after Adelson-</a:t>
            </a:r>
            <a:r>
              <a:rPr lang="en-US" dirty="0" err="1"/>
              <a:t>Velskii</a:t>
            </a:r>
            <a:r>
              <a:rPr lang="en-US" dirty="0"/>
              <a:t> and Landis</a:t>
            </a:r>
          </a:p>
          <a:p>
            <a:endParaRPr lang="en-US" dirty="0"/>
          </a:p>
          <a:p>
            <a:r>
              <a:rPr lang="en-US" dirty="0"/>
              <a:t>Balance is defined by comparing the height of the two sub-trees</a:t>
            </a:r>
          </a:p>
          <a:p>
            <a:endParaRPr lang="en-US" dirty="0"/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An empty tree has height –1</a:t>
            </a:r>
          </a:p>
          <a:p>
            <a:pPr lvl="1"/>
            <a:r>
              <a:rPr lang="en-US" dirty="0"/>
              <a:t>A tree with a single node has height 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88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42660" cy="777875"/>
          </a:xfrm>
        </p:spPr>
        <p:txBody>
          <a:bodyPr/>
          <a:lstStyle/>
          <a:p>
            <a:r>
              <a:rPr lang="en-US" dirty="0"/>
              <a:t>Right-Left Rotation (RL) or "Double Right" – Example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85" y="1180321"/>
            <a:ext cx="3098781" cy="54991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98" y="1180321"/>
            <a:ext cx="3306281" cy="52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Right-Left Rotation (RL)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“a” </a:t>
            </a:r>
          </a:p>
          <a:p>
            <a:endParaRPr lang="en-US" dirty="0"/>
          </a:p>
          <a:p>
            <a:r>
              <a:rPr lang="en-US" dirty="0"/>
              <a:t>Case RL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right subtree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left child </a:t>
            </a:r>
            <a:r>
              <a:rPr lang="en-US" dirty="0"/>
              <a:t>of </a:t>
            </a:r>
            <a:r>
              <a:rPr lang="en-US"/>
              <a:t>node “a”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10" y="3567123"/>
            <a:ext cx="4322113" cy="28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82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Right-Left Rotation (RL)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RL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right subtree </a:t>
            </a:r>
            <a:r>
              <a:rPr lang="en-US" dirty="0"/>
              <a:t>of </a:t>
            </a:r>
            <a:r>
              <a:rPr lang="en-US" dirty="0">
                <a:solidFill>
                  <a:srgbClr val="00B050"/>
                </a:solidFill>
              </a:rPr>
              <a:t>left child </a:t>
            </a:r>
            <a:r>
              <a:rPr lang="en-US" dirty="0"/>
              <a:t>of node a (</a:t>
            </a:r>
            <a:r>
              <a:rPr lang="en-US" b="1" dirty="0">
                <a:solidFill>
                  <a:srgbClr val="00B050"/>
                </a:solidFill>
              </a:rPr>
              <a:t>R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10" y="3567123"/>
            <a:ext cx="4322113" cy="2854052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905137" y="1870717"/>
            <a:ext cx="1719618" cy="505575"/>
          </a:xfrm>
          <a:custGeom>
            <a:avLst/>
            <a:gdLst>
              <a:gd name="connsiteX0" fmla="*/ 1719618 w 1719618"/>
              <a:gd name="connsiteY0" fmla="*/ 505575 h 505575"/>
              <a:gd name="connsiteX1" fmla="*/ 1392071 w 1719618"/>
              <a:gd name="connsiteY1" fmla="*/ 608 h 505575"/>
              <a:gd name="connsiteX2" fmla="*/ 0 w 1719618"/>
              <a:gd name="connsiteY2" fmla="*/ 423689 h 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618" h="505575">
                <a:moveTo>
                  <a:pt x="1719618" y="505575"/>
                </a:moveTo>
                <a:cubicBezTo>
                  <a:pt x="1699146" y="259915"/>
                  <a:pt x="1678674" y="14256"/>
                  <a:pt x="1392071" y="608"/>
                </a:cubicBezTo>
                <a:cubicBezTo>
                  <a:pt x="1105468" y="-13040"/>
                  <a:pt x="552734" y="205324"/>
                  <a:pt x="0" y="423689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94952" y="1625490"/>
            <a:ext cx="3459418" cy="737154"/>
          </a:xfrm>
          <a:custGeom>
            <a:avLst/>
            <a:gdLst>
              <a:gd name="connsiteX0" fmla="*/ 3193576 w 3459418"/>
              <a:gd name="connsiteY0" fmla="*/ 737154 h 737154"/>
              <a:gd name="connsiteX1" fmla="*/ 3138985 w 3459418"/>
              <a:gd name="connsiteY1" fmla="*/ 175 h 737154"/>
              <a:gd name="connsiteX2" fmla="*/ 0 w 3459418"/>
              <a:gd name="connsiteY2" fmla="*/ 682563 h 73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18" h="737154">
                <a:moveTo>
                  <a:pt x="3193576" y="737154"/>
                </a:moveTo>
                <a:cubicBezTo>
                  <a:pt x="3432412" y="373213"/>
                  <a:pt x="3671248" y="9273"/>
                  <a:pt x="3138985" y="175"/>
                </a:cubicBezTo>
                <a:cubicBezTo>
                  <a:pt x="2606722" y="-8924"/>
                  <a:pt x="1303361" y="336819"/>
                  <a:pt x="0" y="682563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203848" y="4812894"/>
            <a:ext cx="2882428" cy="809160"/>
            <a:chOff x="2952574" y="4758994"/>
            <a:chExt cx="2882428" cy="809160"/>
          </a:xfrm>
        </p:grpSpPr>
        <p:sp>
          <p:nvSpPr>
            <p:cNvPr id="11" name="TextBox 10"/>
            <p:cNvSpPr txBox="1"/>
            <p:nvPr/>
          </p:nvSpPr>
          <p:spPr>
            <a:xfrm>
              <a:off x="2952574" y="5198822"/>
              <a:ext cx="1403976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 heavy</a:t>
              </a: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 flipV="1">
              <a:off x="4356550" y="4758994"/>
              <a:ext cx="1478452" cy="624494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203848" y="3562695"/>
            <a:ext cx="3240360" cy="527561"/>
            <a:chOff x="4014179" y="3397530"/>
            <a:chExt cx="3240360" cy="527561"/>
          </a:xfrm>
        </p:grpSpPr>
        <p:sp>
          <p:nvSpPr>
            <p:cNvPr id="14" name="TextBox 13"/>
            <p:cNvSpPr txBox="1"/>
            <p:nvPr/>
          </p:nvSpPr>
          <p:spPr>
            <a:xfrm>
              <a:off x="4014179" y="3397530"/>
              <a:ext cx="1244635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heavy</a:t>
              </a: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5258814" y="3582196"/>
              <a:ext cx="1995725" cy="342895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Left-Right Rotation (LR) or "Double Left"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501" y="3683514"/>
            <a:ext cx="4045723" cy="990365"/>
          </a:xfrm>
        </p:spPr>
        <p:txBody>
          <a:bodyPr/>
          <a:lstStyle/>
          <a:p>
            <a:r>
              <a:rPr lang="en-US" dirty="0"/>
              <a:t>Perform a right rotation on the right subtree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Oval 62"/>
          <p:cNvSpPr>
            <a:spLocks noChangeArrowheads="1"/>
          </p:cNvSpPr>
          <p:nvPr/>
        </p:nvSpPr>
        <p:spPr bwMode="auto">
          <a:xfrm>
            <a:off x="978024" y="13407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7" name="Oval 65"/>
          <p:cNvSpPr>
            <a:spLocks noChangeArrowheads="1"/>
          </p:cNvSpPr>
          <p:nvPr/>
        </p:nvSpPr>
        <p:spPr bwMode="auto">
          <a:xfrm>
            <a:off x="1054224" y="27885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8" name="Oval 66"/>
          <p:cNvSpPr>
            <a:spLocks noChangeArrowheads="1"/>
          </p:cNvSpPr>
          <p:nvPr/>
        </p:nvSpPr>
        <p:spPr bwMode="auto">
          <a:xfrm>
            <a:off x="1587624" y="2042443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cxnSp>
        <p:nvCxnSpPr>
          <p:cNvPr id="9" name="AutoShape 70"/>
          <p:cNvCxnSpPr>
            <a:cxnSpLocks noChangeShapeType="1"/>
            <a:stCxn id="6" idx="3"/>
            <a:endCxn id="8" idx="7"/>
          </p:cNvCxnSpPr>
          <p:nvPr/>
        </p:nvCxnSpPr>
        <p:spPr bwMode="auto">
          <a:xfrm>
            <a:off x="1044699" y="1731293"/>
            <a:ext cx="9334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AutoShape 70"/>
          <p:cNvCxnSpPr>
            <a:cxnSpLocks noChangeShapeType="1"/>
            <a:stCxn id="8" idx="5"/>
            <a:endCxn id="7" idx="0"/>
          </p:cNvCxnSpPr>
          <p:nvPr/>
        </p:nvCxnSpPr>
        <p:spPr bwMode="auto">
          <a:xfrm flipH="1">
            <a:off x="1282824" y="2432968"/>
            <a:ext cx="695325" cy="355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" name="Oval 65"/>
          <p:cNvSpPr>
            <a:spLocks noChangeArrowheads="1"/>
          </p:cNvSpPr>
          <p:nvPr/>
        </p:nvSpPr>
        <p:spPr bwMode="auto">
          <a:xfrm>
            <a:off x="4788024" y="27123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12" name="Oval 66"/>
          <p:cNvSpPr>
            <a:spLocks noChangeArrowheads="1"/>
          </p:cNvSpPr>
          <p:nvPr/>
        </p:nvSpPr>
        <p:spPr bwMode="auto">
          <a:xfrm>
            <a:off x="4026024" y="2042443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cxnSp>
        <p:nvCxnSpPr>
          <p:cNvPr id="13" name="AutoShape 70"/>
          <p:cNvCxnSpPr>
            <a:cxnSpLocks noChangeShapeType="1"/>
            <a:stCxn id="12" idx="5"/>
            <a:endCxn id="11" idx="1"/>
          </p:cNvCxnSpPr>
          <p:nvPr/>
        </p:nvCxnSpPr>
        <p:spPr bwMode="auto">
          <a:xfrm>
            <a:off x="4416549" y="2432968"/>
            <a:ext cx="438150" cy="346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Titre 1"/>
          <p:cNvSpPr txBox="1">
            <a:spLocks/>
          </p:cNvSpPr>
          <p:nvPr/>
        </p:nvSpPr>
        <p:spPr bwMode="auto">
          <a:xfrm>
            <a:off x="2121024" y="2559968"/>
            <a:ext cx="1981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Right</a:t>
            </a:r>
            <a:endParaRPr lang="fr-FR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 bwMode="auto">
          <a:xfrm>
            <a:off x="5550024" y="1874168"/>
            <a:ext cx="1981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Left</a:t>
            </a:r>
            <a:endParaRPr lang="fr-FR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Oval 97"/>
          <p:cNvSpPr>
            <a:spLocks noChangeArrowheads="1"/>
          </p:cNvSpPr>
          <p:nvPr/>
        </p:nvSpPr>
        <p:spPr bwMode="auto">
          <a:xfrm rot="-2700000">
            <a:off x="543049" y="2163093"/>
            <a:ext cx="2057400" cy="914400"/>
          </a:xfrm>
          <a:prstGeom prst="ellips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n-lt"/>
            </a:endParaRPr>
          </a:p>
        </p:txBody>
      </p:sp>
      <p:sp>
        <p:nvSpPr>
          <p:cNvPr id="17" name="Oval 62"/>
          <p:cNvSpPr>
            <a:spLocks noChangeArrowheads="1"/>
          </p:cNvSpPr>
          <p:nvPr/>
        </p:nvSpPr>
        <p:spPr bwMode="auto">
          <a:xfrm>
            <a:off x="3187824" y="13407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cxnSp>
        <p:nvCxnSpPr>
          <p:cNvPr id="18" name="AutoShape 70"/>
          <p:cNvCxnSpPr>
            <a:cxnSpLocks noChangeShapeType="1"/>
            <a:stCxn id="17" idx="5"/>
            <a:endCxn id="12" idx="1"/>
          </p:cNvCxnSpPr>
          <p:nvPr/>
        </p:nvCxnSpPr>
        <p:spPr bwMode="auto">
          <a:xfrm>
            <a:off x="3578349" y="1731293"/>
            <a:ext cx="514350" cy="377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Oval 62"/>
          <p:cNvSpPr>
            <a:spLocks noChangeArrowheads="1"/>
          </p:cNvSpPr>
          <p:nvPr/>
        </p:nvSpPr>
        <p:spPr bwMode="auto">
          <a:xfrm>
            <a:off x="7607424" y="1705893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20" name="Oval 65"/>
          <p:cNvSpPr>
            <a:spLocks noChangeArrowheads="1"/>
          </p:cNvSpPr>
          <p:nvPr/>
        </p:nvSpPr>
        <p:spPr bwMode="auto">
          <a:xfrm>
            <a:off x="6921624" y="24075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21" name="Oval 66"/>
          <p:cNvSpPr>
            <a:spLocks noChangeArrowheads="1"/>
          </p:cNvSpPr>
          <p:nvPr/>
        </p:nvSpPr>
        <p:spPr bwMode="auto">
          <a:xfrm>
            <a:off x="8217024" y="240756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+mn-lt"/>
              </a:rPr>
              <a:t>c</a:t>
            </a:r>
          </a:p>
        </p:txBody>
      </p:sp>
      <p:cxnSp>
        <p:nvCxnSpPr>
          <p:cNvPr id="22" name="AutoShape 69"/>
          <p:cNvCxnSpPr>
            <a:cxnSpLocks noChangeShapeType="1"/>
            <a:stCxn id="19" idx="3"/>
            <a:endCxn id="20" idx="0"/>
          </p:cNvCxnSpPr>
          <p:nvPr/>
        </p:nvCxnSpPr>
        <p:spPr bwMode="auto">
          <a:xfrm flipH="1">
            <a:off x="7150224" y="2096418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70"/>
          <p:cNvCxnSpPr>
            <a:cxnSpLocks noChangeShapeType="1"/>
            <a:stCxn id="19" idx="5"/>
            <a:endCxn id="21" idx="0"/>
          </p:cNvCxnSpPr>
          <p:nvPr/>
        </p:nvCxnSpPr>
        <p:spPr bwMode="auto">
          <a:xfrm>
            <a:off x="7997949" y="2096418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803098" y="3604146"/>
            <a:ext cx="4045723" cy="262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Node “b” becomes the new root</a:t>
            </a:r>
          </a:p>
          <a:p>
            <a:r>
              <a:rPr lang="en-US" kern="0" dirty="0"/>
              <a:t>Node “b” takes ownership of node “a” as its left child </a:t>
            </a:r>
          </a:p>
          <a:p>
            <a:r>
              <a:rPr lang="en-US" kern="0" dirty="0"/>
              <a:t>Node “a” takes ownership of node “b” left child </a:t>
            </a:r>
          </a:p>
          <a:p>
            <a:pPr lvl="1"/>
            <a:r>
              <a:rPr lang="en-US" kern="0" dirty="0"/>
              <a:t>As its right child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05135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Left-Right Rotation (LR) or "Double Left"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adding 67</a:t>
            </a:r>
          </a:p>
          <a:p>
            <a:pPr lvl="1"/>
            <a:r>
              <a:rPr lang="en-US" dirty="0"/>
              <a:t>To fix the imbalance, we perform left-right (LR) rotation of root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" y="2420888"/>
            <a:ext cx="4240810" cy="2774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60" y="2420888"/>
            <a:ext cx="4525942" cy="27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Left-Right Rotation (LR)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LR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left subtree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right child </a:t>
            </a:r>
            <a:r>
              <a:rPr lang="en-US" dirty="0"/>
              <a:t>of node 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58" y="3517549"/>
            <a:ext cx="4206319" cy="27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87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Perform Left-Right Rotation (LR)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node that needs rebalancing be a </a:t>
            </a:r>
          </a:p>
          <a:p>
            <a:endParaRPr lang="en-US" dirty="0"/>
          </a:p>
          <a:p>
            <a:r>
              <a:rPr lang="en-US" dirty="0"/>
              <a:t>Case LR</a:t>
            </a:r>
          </a:p>
          <a:p>
            <a:pPr lvl="1"/>
            <a:r>
              <a:rPr lang="en-US" dirty="0"/>
              <a:t>Insertion into </a:t>
            </a:r>
            <a:r>
              <a:rPr lang="en-US" dirty="0">
                <a:solidFill>
                  <a:srgbClr val="0070C0"/>
                </a:solidFill>
              </a:rPr>
              <a:t>left subtree </a:t>
            </a:r>
            <a:r>
              <a:rPr lang="en-US" dirty="0"/>
              <a:t>of </a:t>
            </a:r>
            <a:r>
              <a:rPr lang="en-US" dirty="0">
                <a:solidFill>
                  <a:srgbClr val="00B050"/>
                </a:solidFill>
              </a:rPr>
              <a:t>right child </a:t>
            </a:r>
            <a:r>
              <a:rPr lang="en-US" dirty="0"/>
              <a:t>of node a (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58" y="3517549"/>
            <a:ext cx="4206319" cy="274517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905137" y="1870717"/>
            <a:ext cx="1719618" cy="505575"/>
          </a:xfrm>
          <a:custGeom>
            <a:avLst/>
            <a:gdLst>
              <a:gd name="connsiteX0" fmla="*/ 1719618 w 1719618"/>
              <a:gd name="connsiteY0" fmla="*/ 505575 h 505575"/>
              <a:gd name="connsiteX1" fmla="*/ 1392071 w 1719618"/>
              <a:gd name="connsiteY1" fmla="*/ 608 h 505575"/>
              <a:gd name="connsiteX2" fmla="*/ 0 w 1719618"/>
              <a:gd name="connsiteY2" fmla="*/ 423689 h 50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618" h="505575">
                <a:moveTo>
                  <a:pt x="1719618" y="505575"/>
                </a:moveTo>
                <a:cubicBezTo>
                  <a:pt x="1699146" y="259915"/>
                  <a:pt x="1678674" y="14256"/>
                  <a:pt x="1392071" y="608"/>
                </a:cubicBezTo>
                <a:cubicBezTo>
                  <a:pt x="1105468" y="-13040"/>
                  <a:pt x="552734" y="205324"/>
                  <a:pt x="0" y="423689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94952" y="1625490"/>
            <a:ext cx="3459418" cy="737154"/>
          </a:xfrm>
          <a:custGeom>
            <a:avLst/>
            <a:gdLst>
              <a:gd name="connsiteX0" fmla="*/ 3193576 w 3459418"/>
              <a:gd name="connsiteY0" fmla="*/ 737154 h 737154"/>
              <a:gd name="connsiteX1" fmla="*/ 3138985 w 3459418"/>
              <a:gd name="connsiteY1" fmla="*/ 175 h 737154"/>
              <a:gd name="connsiteX2" fmla="*/ 0 w 3459418"/>
              <a:gd name="connsiteY2" fmla="*/ 682563 h 73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9418" h="737154">
                <a:moveTo>
                  <a:pt x="3193576" y="737154"/>
                </a:moveTo>
                <a:cubicBezTo>
                  <a:pt x="3432412" y="373213"/>
                  <a:pt x="3671248" y="9273"/>
                  <a:pt x="3138985" y="175"/>
                </a:cubicBezTo>
                <a:cubicBezTo>
                  <a:pt x="2606722" y="-8924"/>
                  <a:pt x="1303361" y="336819"/>
                  <a:pt x="0" y="682563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4574" y="4577167"/>
            <a:ext cx="3417746" cy="1053340"/>
            <a:chOff x="2952574" y="4514814"/>
            <a:chExt cx="3417746" cy="1053340"/>
          </a:xfrm>
        </p:grpSpPr>
        <p:sp>
          <p:nvSpPr>
            <p:cNvPr id="10" name="TextBox 9"/>
            <p:cNvSpPr txBox="1"/>
            <p:nvPr/>
          </p:nvSpPr>
          <p:spPr>
            <a:xfrm>
              <a:off x="2952574" y="5198822"/>
              <a:ext cx="1244635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heavy</a:t>
              </a:r>
            </a:p>
          </p:txBody>
        </p:sp>
        <p:cxnSp>
          <p:nvCxnSpPr>
            <p:cNvPr id="11" name="Straight Arrow Connector 10"/>
            <p:cNvCxnSpPr>
              <a:stCxn id="10" idx="3"/>
            </p:cNvCxnSpPr>
            <p:nvPr/>
          </p:nvCxnSpPr>
          <p:spPr>
            <a:xfrm flipV="1">
              <a:off x="4197209" y="4514814"/>
              <a:ext cx="2173111" cy="868674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034574" y="3503901"/>
            <a:ext cx="3129714" cy="573171"/>
            <a:chOff x="4014179" y="3397530"/>
            <a:chExt cx="3129714" cy="573171"/>
          </a:xfrm>
        </p:grpSpPr>
        <p:sp>
          <p:nvSpPr>
            <p:cNvPr id="13" name="TextBox 12"/>
            <p:cNvSpPr txBox="1"/>
            <p:nvPr/>
          </p:nvSpPr>
          <p:spPr>
            <a:xfrm>
              <a:off x="4014179" y="3397530"/>
              <a:ext cx="140152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 heavy</a:t>
              </a:r>
            </a:p>
          </p:txBody>
        </p:sp>
        <p:cxnSp>
          <p:nvCxnSpPr>
            <p:cNvPr id="14" name="Straight Arrow Connector 13"/>
            <p:cNvCxnSpPr>
              <a:stCxn id="13" idx="3"/>
            </p:cNvCxnSpPr>
            <p:nvPr/>
          </p:nvCxnSpPr>
          <p:spPr>
            <a:xfrm>
              <a:off x="5415701" y="3582196"/>
              <a:ext cx="1728192" cy="388505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1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How And When To Rotate?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061393"/>
          </a:xfrm>
        </p:spPr>
        <p:txBody>
          <a:bodyPr/>
          <a:lstStyle/>
          <a:p>
            <a:r>
              <a:rPr lang="en-US" dirty="0"/>
              <a:t>Let the node that needs rebalancing be “a” </a:t>
            </a:r>
          </a:p>
          <a:p>
            <a:r>
              <a:rPr lang="en-US" dirty="0"/>
              <a:t>Violation during insertion may occur in four cases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703" y="2042630"/>
            <a:ext cx="3503801" cy="2259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48" y="4325261"/>
            <a:ext cx="3493656" cy="22946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23850" y="2420888"/>
            <a:ext cx="432015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Outside cases (</a:t>
            </a:r>
            <a:r>
              <a:rPr lang="en-US" kern="0" dirty="0">
                <a:solidFill>
                  <a:srgbClr val="0070C0"/>
                </a:solidFill>
              </a:rPr>
              <a:t>Single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Insertion into </a:t>
            </a:r>
            <a:r>
              <a:rPr lang="en-US" kern="0" dirty="0">
                <a:solidFill>
                  <a:srgbClr val="0070C0"/>
                </a:solidFill>
              </a:rPr>
              <a:t>left subtree </a:t>
            </a:r>
            <a:r>
              <a:rPr lang="en-US" kern="0" dirty="0"/>
              <a:t>of </a:t>
            </a:r>
            <a:r>
              <a:rPr lang="en-US" kern="0" dirty="0">
                <a:solidFill>
                  <a:srgbClr val="0070C0"/>
                </a:solidFill>
              </a:rPr>
              <a:t>left child </a:t>
            </a:r>
            <a:r>
              <a:rPr lang="en-US" kern="0" dirty="0"/>
              <a:t>of node a (case </a:t>
            </a:r>
            <a:r>
              <a:rPr lang="en-US" kern="0" dirty="0">
                <a:solidFill>
                  <a:srgbClr val="0070C0"/>
                </a:solidFill>
              </a:rPr>
              <a:t>RR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kern="0" dirty="0"/>
          </a:p>
          <a:p>
            <a:pPr marL="914400" lvl="1" indent="-457200">
              <a:buFont typeface="+mj-lt"/>
              <a:buAutoNum type="arabicPeriod"/>
            </a:pPr>
            <a:endParaRPr lang="en-US" kern="0" dirty="0"/>
          </a:p>
          <a:p>
            <a:pPr marL="914400" lvl="1" indent="-457200">
              <a:buFont typeface="+mj-lt"/>
              <a:buAutoNum type="arabicPeriod"/>
            </a:pPr>
            <a:endParaRPr lang="en-US" kern="0" dirty="0"/>
          </a:p>
          <a:p>
            <a:pPr marL="914400" lvl="1" indent="-457200">
              <a:buFont typeface="+mj-lt"/>
              <a:buAutoNum type="arabicPeriod"/>
            </a:pPr>
            <a:r>
              <a:rPr lang="en-US" kern="0" dirty="0"/>
              <a:t>Insertion into </a:t>
            </a:r>
            <a:r>
              <a:rPr lang="en-US" kern="0" dirty="0">
                <a:solidFill>
                  <a:srgbClr val="0070C0"/>
                </a:solidFill>
              </a:rPr>
              <a:t>right subtree </a:t>
            </a:r>
            <a:r>
              <a:rPr lang="en-US" kern="0" dirty="0"/>
              <a:t>of </a:t>
            </a:r>
            <a:r>
              <a:rPr lang="en-US" kern="0" dirty="0">
                <a:solidFill>
                  <a:srgbClr val="0070C0"/>
                </a:solidFill>
              </a:rPr>
              <a:t>right child </a:t>
            </a:r>
            <a:r>
              <a:rPr lang="en-US" kern="0" dirty="0"/>
              <a:t>of node a (case </a:t>
            </a:r>
            <a:r>
              <a:rPr lang="en-US" kern="0" dirty="0">
                <a:solidFill>
                  <a:srgbClr val="0070C0"/>
                </a:solidFill>
              </a:rPr>
              <a:t>LL</a:t>
            </a:r>
            <a:r>
              <a:rPr lang="en-US" kern="0" dirty="0"/>
              <a:t>)</a:t>
            </a:r>
          </a:p>
          <a:p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7497688" y="3573016"/>
            <a:ext cx="13685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Case 1: RR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24976" y="5989247"/>
            <a:ext cx="13685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Case 2: LL</a:t>
            </a:r>
          </a:p>
        </p:txBody>
      </p:sp>
    </p:spTree>
    <p:extLst>
      <p:ext uri="{BB962C8B-B14F-4D97-AF65-F5344CB8AC3E}">
        <p14:creationId xmlns:p14="http://schemas.microsoft.com/office/powerpoint/2010/main" val="146201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How And When To Rotate?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061393"/>
          </a:xfrm>
        </p:spPr>
        <p:txBody>
          <a:bodyPr/>
          <a:lstStyle/>
          <a:p>
            <a:r>
              <a:rPr lang="en-US" dirty="0"/>
              <a:t>Let the node that needs rebalancing </a:t>
            </a:r>
            <a:r>
              <a:rPr lang="en-US"/>
              <a:t>be “a” </a:t>
            </a:r>
            <a:endParaRPr lang="en-US" dirty="0"/>
          </a:p>
          <a:p>
            <a:r>
              <a:rPr lang="en-US" dirty="0"/>
              <a:t>Violation during insertion may occur in four cases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23850" y="2420888"/>
            <a:ext cx="432015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Inside cases (</a:t>
            </a:r>
            <a:r>
              <a:rPr lang="en-US" kern="0" dirty="0">
                <a:solidFill>
                  <a:srgbClr val="0070C0"/>
                </a:solidFill>
              </a:rPr>
              <a:t>Double Rotation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Insertion into </a:t>
            </a:r>
            <a:r>
              <a:rPr lang="en-US" kern="0" dirty="0">
                <a:solidFill>
                  <a:srgbClr val="0070C0"/>
                </a:solidFill>
              </a:rPr>
              <a:t>right subtree </a:t>
            </a:r>
            <a:r>
              <a:rPr lang="en-US" kern="0" dirty="0"/>
              <a:t>of </a:t>
            </a:r>
            <a:r>
              <a:rPr lang="en-US" kern="0" dirty="0">
                <a:solidFill>
                  <a:srgbClr val="0070C0"/>
                </a:solidFill>
              </a:rPr>
              <a:t>left child </a:t>
            </a:r>
            <a:r>
              <a:rPr lang="en-US" kern="0" dirty="0"/>
              <a:t>of a (case </a:t>
            </a:r>
            <a:r>
              <a:rPr lang="en-US" kern="0" dirty="0">
                <a:solidFill>
                  <a:srgbClr val="0070C0"/>
                </a:solidFill>
              </a:rPr>
              <a:t>RL</a:t>
            </a:r>
            <a:r>
              <a:rPr lang="en-US" kern="0" dirty="0"/>
              <a:t>)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kern="0" dirty="0"/>
          </a:p>
          <a:p>
            <a:pPr marL="914400" lvl="1" indent="-457200">
              <a:buFont typeface="+mj-lt"/>
              <a:buAutoNum type="arabicPeriod" startAt="3"/>
            </a:pPr>
            <a:endParaRPr lang="en-US" kern="0" dirty="0"/>
          </a:p>
          <a:p>
            <a:pPr marL="914400" lvl="1" indent="-457200">
              <a:buFont typeface="+mj-lt"/>
              <a:buAutoNum type="arabicPeriod" startAt="3"/>
            </a:pPr>
            <a:r>
              <a:rPr lang="en-US" kern="0" dirty="0"/>
              <a:t>Insertion into </a:t>
            </a:r>
            <a:r>
              <a:rPr lang="en-US" kern="0" dirty="0">
                <a:solidFill>
                  <a:srgbClr val="0070C0"/>
                </a:solidFill>
              </a:rPr>
              <a:t>left subtree </a:t>
            </a:r>
            <a:r>
              <a:rPr lang="en-US" kern="0" dirty="0"/>
              <a:t>of </a:t>
            </a:r>
            <a:r>
              <a:rPr lang="en-US" kern="0" dirty="0">
                <a:solidFill>
                  <a:srgbClr val="0070C0"/>
                </a:solidFill>
              </a:rPr>
              <a:t>right child </a:t>
            </a:r>
            <a:r>
              <a:rPr lang="en-US" kern="0" dirty="0"/>
              <a:t>of a (case </a:t>
            </a:r>
            <a:r>
              <a:rPr lang="en-US" kern="0" dirty="0">
                <a:solidFill>
                  <a:srgbClr val="0070C0"/>
                </a:solidFill>
              </a:rPr>
              <a:t>LR</a:t>
            </a:r>
            <a:r>
              <a:rPr lang="en-US" kern="0" dirty="0"/>
              <a:t>)</a:t>
            </a:r>
          </a:p>
          <a:p>
            <a:endParaRPr lang="en-US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443513"/>
            <a:ext cx="3596963" cy="2347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71" y="1875582"/>
            <a:ext cx="3600400" cy="2377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4124" y="6191297"/>
            <a:ext cx="13685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Case 4: LR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0071" y="3717032"/>
            <a:ext cx="13685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Case 3: RL</a:t>
            </a:r>
          </a:p>
        </p:txBody>
      </p:sp>
    </p:spTree>
    <p:extLst>
      <p:ext uri="{BB962C8B-B14F-4D97-AF65-F5344CB8AC3E}">
        <p14:creationId xmlns:p14="http://schemas.microsoft.com/office/powerpoint/2010/main" val="976083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How And When To Rotate?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247752" y="1124745"/>
            <a:ext cx="4847669" cy="266429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FontTx/>
              <a:buNone/>
              <a:defRPr/>
            </a:pPr>
            <a:r>
              <a:rPr lang="en-US" sz="1600" kern="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600" kern="0" dirty="0">
                <a:latin typeface="Consolas" panose="020B0609020204030204" pitchFamily="49" charset="0"/>
              </a:rPr>
              <a:t> tree is </a:t>
            </a:r>
            <a:r>
              <a:rPr lang="en-US" sz="1600" b="1" kern="0" dirty="0">
                <a:latin typeface="Consolas" panose="020B0609020204030204" pitchFamily="49" charset="0"/>
              </a:rPr>
              <a:t>right heavy </a:t>
            </a:r>
            <a:r>
              <a:rPr lang="en-US" sz="1600" kern="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</a:t>
            </a:r>
            <a:r>
              <a:rPr lang="en-US" sz="1600" kern="0" dirty="0">
                <a:solidFill>
                  <a:srgbClr val="0070C0"/>
                </a:solidFill>
                <a:latin typeface="Consolas" panose="020B0609020204030204" pitchFamily="49" charset="0"/>
              </a:rPr>
              <a:t>if </a:t>
            </a:r>
            <a:r>
              <a:rPr lang="en-US" sz="1600" kern="0" dirty="0">
                <a:latin typeface="Consolas" panose="020B0609020204030204" pitchFamily="49" charset="0"/>
              </a:rPr>
              <a:t>tree's </a:t>
            </a:r>
            <a:r>
              <a:rPr lang="en-US" sz="1600" b="1" kern="0" dirty="0">
                <a:latin typeface="Consolas" panose="020B0609020204030204" pitchFamily="49" charset="0"/>
              </a:rPr>
              <a:t>right subtree is left heavy </a:t>
            </a:r>
            <a:r>
              <a:rPr lang="en-US" sz="1600" kern="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   Perform Left-Right rotation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</a:t>
            </a:r>
            <a:r>
              <a:rPr lang="en-US" sz="1600" kern="0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  <a:r>
              <a:rPr lang="en-US" sz="1600" kern="0" dirty="0">
                <a:latin typeface="Consolas" panose="020B0609020204030204" pitchFamily="49" charset="0"/>
              </a:rPr>
              <a:t> {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   Perform Single Left rotation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} </a:t>
            </a:r>
          </a:p>
          <a:p>
            <a:pPr marL="0" indent="0" algn="just">
              <a:buFontTx/>
              <a:buNone/>
              <a:defRPr/>
            </a:pPr>
            <a:r>
              <a:rPr lang="en-US" sz="1600" kern="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4294967295"/>
          </p:nvPr>
        </p:nvSpPr>
        <p:spPr>
          <a:xfrm>
            <a:off x="4139952" y="3690120"/>
            <a:ext cx="4866060" cy="269120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/>
          <a:lstStyle/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 algn="just">
              <a:buNone/>
              <a:defRPr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else if </a:t>
            </a:r>
            <a:r>
              <a:rPr lang="en-US" sz="1600" dirty="0">
                <a:latin typeface="Consolas" panose="020B0609020204030204" pitchFamily="49" charset="0"/>
              </a:rPr>
              <a:t>tree is </a:t>
            </a:r>
            <a:r>
              <a:rPr lang="en-US" sz="1600" b="1" dirty="0">
                <a:latin typeface="Consolas" panose="020B0609020204030204" pitchFamily="49" charset="0"/>
              </a:rPr>
              <a:t>left heavy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tree's </a:t>
            </a:r>
            <a:r>
              <a:rPr lang="en-US" sz="1600" b="1" dirty="0">
                <a:latin typeface="Consolas" panose="020B0609020204030204" pitchFamily="49" charset="0"/>
              </a:rPr>
              <a:t>left subtree is right heavy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   Perform Right-Left rotation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else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   Perform Single Right rotation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binary search tree</a:t>
            </a:r>
            <a:r>
              <a:rPr lang="en-US" dirty="0"/>
              <a:t> is said to be AVL </a:t>
            </a:r>
            <a:r>
              <a:rPr lang="en-US" b="1" dirty="0"/>
              <a:t>balanced</a:t>
            </a:r>
            <a:r>
              <a:rPr lang="en-US" dirty="0"/>
              <a:t> if:</a:t>
            </a:r>
          </a:p>
          <a:p>
            <a:pPr lvl="1"/>
            <a:r>
              <a:rPr lang="en-US" dirty="0"/>
              <a:t>The difference in the heights between the left and right sub-trees is at most 1, and</a:t>
            </a:r>
          </a:p>
          <a:p>
            <a:pPr lvl="1"/>
            <a:r>
              <a:rPr lang="en-US" dirty="0"/>
              <a:t>Both sub-trees are themselves AVL trees</a:t>
            </a:r>
          </a:p>
          <a:p>
            <a:endParaRPr lang="en-US" dirty="0"/>
          </a:p>
          <a:p>
            <a:r>
              <a:rPr lang="en-US" dirty="0"/>
              <a:t>AVL trees with 1, 2, 3 and 4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 descr="AVLTrees0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933056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324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AVL Tree with the following input elements</a:t>
            </a:r>
          </a:p>
          <a:p>
            <a:pPr lvl="1"/>
            <a:r>
              <a:rPr lang="en-US" dirty="0"/>
              <a:t>3, 2, 1, 4, 5, 6, 7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6" name="Picture 4" descr="figavl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2323170"/>
            <a:ext cx="7265324" cy="314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85809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3, 2, 1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8" name="Comment 5"/>
          <p:cNvSpPr txBox="1">
            <a:spLocks noChangeArrowheads="1"/>
          </p:cNvSpPr>
          <p:nvPr/>
        </p:nvSpPr>
        <p:spPr bwMode="auto">
          <a:xfrm>
            <a:off x="6541407" y="5464832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4, 5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0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AVL Tree with the following input elements</a:t>
            </a:r>
          </a:p>
          <a:p>
            <a:pPr lvl="1"/>
            <a:r>
              <a:rPr lang="en-US" dirty="0"/>
              <a:t>3, 2, 1, 4, 5, 6, 7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4, 5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88053"/>
            <a:ext cx="7136845" cy="2647785"/>
          </a:xfrm>
          <a:prstGeom prst="rect">
            <a:avLst/>
          </a:prstGeom>
        </p:spPr>
      </p:pic>
      <p:sp>
        <p:nvSpPr>
          <p:cNvPr id="10" name="Comment 5"/>
          <p:cNvSpPr txBox="1">
            <a:spLocks noChangeArrowheads="1"/>
          </p:cNvSpPr>
          <p:nvPr/>
        </p:nvSpPr>
        <p:spPr bwMode="auto">
          <a:xfrm>
            <a:off x="6440917" y="5500721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6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57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AVL Tree with the following input elements</a:t>
            </a:r>
          </a:p>
          <a:p>
            <a:pPr lvl="1"/>
            <a:r>
              <a:rPr lang="en-US" dirty="0"/>
              <a:t>3, 2, 1, 4, 5, 6, 7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6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10" name="Comment 5"/>
          <p:cNvSpPr txBox="1">
            <a:spLocks noChangeArrowheads="1"/>
          </p:cNvSpPr>
          <p:nvPr/>
        </p:nvSpPr>
        <p:spPr bwMode="auto">
          <a:xfrm>
            <a:off x="6440917" y="5500721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7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11" name="Picture 4" descr="figavl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560" y="2481399"/>
            <a:ext cx="7941384" cy="287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805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AVL Tree with the following input elements</a:t>
            </a:r>
          </a:p>
          <a:p>
            <a:pPr lvl="1"/>
            <a:r>
              <a:rPr lang="en-US" dirty="0"/>
              <a:t>3, 2, 1, 4, 5, 6, 7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658688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7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9" name="Picture 3" descr="figavl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2514859"/>
            <a:ext cx="7645919" cy="286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47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following elements have to be inserted further</a:t>
            </a:r>
          </a:p>
          <a:p>
            <a:pPr lvl="1"/>
            <a:r>
              <a:rPr lang="en-US" dirty="0"/>
              <a:t>16, 15, 14, 13, 12, 11, 10, 8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16, 15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8" name="Picture 4" descr="figavl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2481399"/>
            <a:ext cx="7888587" cy="336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mment 5"/>
          <p:cNvSpPr txBox="1">
            <a:spLocks noChangeArrowheads="1"/>
          </p:cNvSpPr>
          <p:nvPr/>
        </p:nvSpPr>
        <p:spPr bwMode="auto">
          <a:xfrm>
            <a:off x="6441704" y="5769449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14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following elements have to be inserted further</a:t>
            </a:r>
          </a:p>
          <a:p>
            <a:pPr lvl="1"/>
            <a:r>
              <a:rPr lang="en-US" dirty="0"/>
              <a:t>16, 15, 14, 13, 12, 11, 10, 8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14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10" name="Picture 4" descr="figavl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1399"/>
            <a:ext cx="8931480" cy="322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mment 5"/>
          <p:cNvSpPr txBox="1">
            <a:spLocks noChangeArrowheads="1"/>
          </p:cNvSpPr>
          <p:nvPr/>
        </p:nvSpPr>
        <p:spPr bwMode="auto">
          <a:xfrm>
            <a:off x="6441704" y="5769449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13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4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following elements have to be inserted further</a:t>
            </a:r>
          </a:p>
          <a:p>
            <a:pPr lvl="1"/>
            <a:r>
              <a:rPr lang="en-US" dirty="0"/>
              <a:t>16, 15, 14, 13, 12, 11, 10, 8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13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11" name="Comment 5"/>
          <p:cNvSpPr txBox="1">
            <a:spLocks noChangeArrowheads="1"/>
          </p:cNvSpPr>
          <p:nvPr/>
        </p:nvSpPr>
        <p:spPr bwMode="auto">
          <a:xfrm>
            <a:off x="6441704" y="5769449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12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9" name="Picture 4" descr="figavl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2351950"/>
            <a:ext cx="8447856" cy="341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34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following elements have to be inserted further</a:t>
            </a:r>
          </a:p>
          <a:p>
            <a:pPr lvl="1"/>
            <a:r>
              <a:rPr lang="en-US" dirty="0"/>
              <a:t>16, 15, 14, 13, 12, 11, 10, 8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6441704" y="1883433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12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11" name="Comment 5"/>
          <p:cNvSpPr txBox="1">
            <a:spLocks noChangeArrowheads="1"/>
          </p:cNvSpPr>
          <p:nvPr/>
        </p:nvSpPr>
        <p:spPr bwMode="auto">
          <a:xfrm>
            <a:off x="6441704" y="5769449"/>
            <a:ext cx="18027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11, 10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10" name="Picture 4" descr="figavl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657" y="2362199"/>
            <a:ext cx="8362343" cy="337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44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– Complete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following elements have to be inserted further</a:t>
            </a:r>
          </a:p>
          <a:p>
            <a:pPr lvl="1"/>
            <a:r>
              <a:rPr lang="en-US" dirty="0"/>
              <a:t>16, 15, 14, 13, 12, 11, 10, 8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7" name="Comment 5"/>
          <p:cNvSpPr txBox="1">
            <a:spLocks noChangeArrowheads="1"/>
          </p:cNvSpPr>
          <p:nvPr/>
        </p:nvSpPr>
        <p:spPr bwMode="auto">
          <a:xfrm>
            <a:off x="5508104" y="1883433"/>
            <a:ext cx="2736304" cy="4397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  <a:defRPr/>
            </a:pPr>
            <a:r>
              <a:rPr lang="en-US" altLang="zh-CN" kern="0" dirty="0">
                <a:solidFill>
                  <a:srgbClr val="000000"/>
                </a:solidFill>
                <a:latin typeface="+mj-lt"/>
                <a:ea typeface="宋体" charset="0"/>
                <a:cs typeface="宋体" charset="0"/>
              </a:rPr>
              <a:t>Insert 11, 10 then 8 </a:t>
            </a:r>
          </a:p>
          <a:p>
            <a:pPr algn="just">
              <a:spcBef>
                <a:spcPct val="50000"/>
              </a:spcBef>
              <a:defRPr/>
            </a:pPr>
            <a:endParaRPr lang="en-US" altLang="zh-CN" sz="2000" kern="0" dirty="0">
              <a:solidFill>
                <a:srgbClr val="000000"/>
              </a:solidFill>
              <a:latin typeface="+mj-lt"/>
              <a:ea typeface="宋体" charset="0"/>
              <a:cs typeface="宋体" charset="0"/>
            </a:endParaRPr>
          </a:p>
        </p:txBody>
      </p:sp>
      <p:pic>
        <p:nvPicPr>
          <p:cNvPr id="9" name="Picture 4" descr="figavl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5290" y="2442689"/>
            <a:ext cx="5313420" cy="393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8757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AVL Tree Implementation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5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4" name="Oval 93"/>
          <p:cNvSpPr>
            <a:spLocks noChangeArrowheads="1"/>
          </p:cNvSpPr>
          <p:nvPr/>
        </p:nvSpPr>
        <p:spPr bwMode="auto">
          <a:xfrm>
            <a:off x="2112963" y="1412875"/>
            <a:ext cx="53181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Text Box 4"/>
          <p:cNvSpPr txBox="1">
            <a:spLocks noChangeArrowheads="1"/>
          </p:cNvSpPr>
          <p:nvPr/>
        </p:nvSpPr>
        <p:spPr bwMode="auto">
          <a:xfrm>
            <a:off x="2219325" y="1430338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1408113" y="2259013"/>
            <a:ext cx="53181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514475" y="2276475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98" name="Oval 97"/>
          <p:cNvSpPr>
            <a:spLocks noChangeArrowheads="1"/>
          </p:cNvSpPr>
          <p:nvPr/>
        </p:nvSpPr>
        <p:spPr bwMode="auto">
          <a:xfrm>
            <a:off x="2790825" y="2276475"/>
            <a:ext cx="533400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Text Box 8"/>
          <p:cNvSpPr txBox="1">
            <a:spLocks noChangeArrowheads="1"/>
          </p:cNvSpPr>
          <p:nvPr/>
        </p:nvSpPr>
        <p:spPr bwMode="auto">
          <a:xfrm>
            <a:off x="2897188" y="2293938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942975" y="3267075"/>
            <a:ext cx="533400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 Box 10"/>
          <p:cNvSpPr txBox="1">
            <a:spLocks noChangeArrowheads="1"/>
          </p:cNvSpPr>
          <p:nvPr/>
        </p:nvSpPr>
        <p:spPr bwMode="auto">
          <a:xfrm>
            <a:off x="1049338" y="3284538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1874838" y="3267075"/>
            <a:ext cx="53181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auto">
          <a:xfrm>
            <a:off x="1979613" y="3284538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1514475" y="4365625"/>
            <a:ext cx="531813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" name="Text Box 14"/>
          <p:cNvSpPr txBox="1">
            <a:spLocks noChangeArrowheads="1"/>
          </p:cNvSpPr>
          <p:nvPr/>
        </p:nvSpPr>
        <p:spPr bwMode="auto">
          <a:xfrm>
            <a:off x="1619250" y="4383088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06" name="Oval 105"/>
          <p:cNvSpPr>
            <a:spLocks noChangeArrowheads="1"/>
          </p:cNvSpPr>
          <p:nvPr/>
        </p:nvSpPr>
        <p:spPr bwMode="auto">
          <a:xfrm>
            <a:off x="2511425" y="3284538"/>
            <a:ext cx="53181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7" name="Text Box 16"/>
          <p:cNvSpPr txBox="1">
            <a:spLocks noChangeArrowheads="1"/>
          </p:cNvSpPr>
          <p:nvPr/>
        </p:nvSpPr>
        <p:spPr bwMode="auto">
          <a:xfrm>
            <a:off x="2617788" y="3302000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08" name="Line 17"/>
          <p:cNvSpPr>
            <a:spLocks noChangeShapeType="1"/>
          </p:cNvSpPr>
          <p:nvPr/>
        </p:nvSpPr>
        <p:spPr bwMode="auto">
          <a:xfrm flipH="1">
            <a:off x="1846263" y="1844675"/>
            <a:ext cx="398462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" name="Line 18"/>
          <p:cNvSpPr>
            <a:spLocks noChangeShapeType="1"/>
          </p:cNvSpPr>
          <p:nvPr/>
        </p:nvSpPr>
        <p:spPr bwMode="auto">
          <a:xfrm>
            <a:off x="2578100" y="1844675"/>
            <a:ext cx="398463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19"/>
          <p:cNvSpPr>
            <a:spLocks noChangeShapeType="1"/>
          </p:cNvSpPr>
          <p:nvPr/>
        </p:nvSpPr>
        <p:spPr bwMode="auto">
          <a:xfrm flipH="1">
            <a:off x="1247775" y="2708275"/>
            <a:ext cx="33337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" name="Line 20"/>
          <p:cNvSpPr>
            <a:spLocks noChangeShapeType="1"/>
          </p:cNvSpPr>
          <p:nvPr/>
        </p:nvSpPr>
        <p:spPr bwMode="auto">
          <a:xfrm>
            <a:off x="1846263" y="2708275"/>
            <a:ext cx="200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Line 21"/>
          <p:cNvSpPr>
            <a:spLocks noChangeShapeType="1"/>
          </p:cNvSpPr>
          <p:nvPr/>
        </p:nvSpPr>
        <p:spPr bwMode="auto">
          <a:xfrm flipH="1">
            <a:off x="1846263" y="3789363"/>
            <a:ext cx="200025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Line 22"/>
          <p:cNvSpPr>
            <a:spLocks noChangeShapeType="1"/>
          </p:cNvSpPr>
          <p:nvPr/>
        </p:nvSpPr>
        <p:spPr bwMode="auto">
          <a:xfrm flipH="1">
            <a:off x="2844800" y="2781300"/>
            <a:ext cx="131763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Text Box 23"/>
          <p:cNvSpPr txBox="1">
            <a:spLocks noChangeArrowheads="1"/>
          </p:cNvSpPr>
          <p:nvPr/>
        </p:nvSpPr>
        <p:spPr bwMode="auto">
          <a:xfrm>
            <a:off x="1049338" y="5646738"/>
            <a:ext cx="219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AVL Tree</a:t>
            </a: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5969000" y="1484313"/>
            <a:ext cx="53181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Text Box 25"/>
          <p:cNvSpPr txBox="1">
            <a:spLocks noChangeArrowheads="1"/>
          </p:cNvSpPr>
          <p:nvPr/>
        </p:nvSpPr>
        <p:spPr bwMode="auto">
          <a:xfrm>
            <a:off x="6073775" y="1501775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5264150" y="2332038"/>
            <a:ext cx="53181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Text Box 27"/>
          <p:cNvSpPr txBox="1">
            <a:spLocks noChangeArrowheads="1"/>
          </p:cNvSpPr>
          <p:nvPr/>
        </p:nvSpPr>
        <p:spPr bwMode="auto">
          <a:xfrm>
            <a:off x="5368925" y="2349500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19" name="Oval 118"/>
          <p:cNvSpPr>
            <a:spLocks noChangeArrowheads="1"/>
          </p:cNvSpPr>
          <p:nvPr/>
        </p:nvSpPr>
        <p:spPr bwMode="auto">
          <a:xfrm>
            <a:off x="6594475" y="2403475"/>
            <a:ext cx="531813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Text Box 29"/>
          <p:cNvSpPr txBox="1">
            <a:spLocks noChangeArrowheads="1"/>
          </p:cNvSpPr>
          <p:nvPr/>
        </p:nvSpPr>
        <p:spPr bwMode="auto">
          <a:xfrm>
            <a:off x="6699250" y="2420938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4532313" y="3340100"/>
            <a:ext cx="531812" cy="503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Text Box 31"/>
          <p:cNvSpPr txBox="1">
            <a:spLocks noChangeArrowheads="1"/>
          </p:cNvSpPr>
          <p:nvPr/>
        </p:nvSpPr>
        <p:spPr bwMode="auto">
          <a:xfrm>
            <a:off x="4638675" y="3357563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23" name="Oval 122"/>
          <p:cNvSpPr>
            <a:spLocks noChangeArrowheads="1"/>
          </p:cNvSpPr>
          <p:nvPr/>
        </p:nvSpPr>
        <p:spPr bwMode="auto">
          <a:xfrm>
            <a:off x="5729288" y="3411538"/>
            <a:ext cx="53181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Text Box 33"/>
          <p:cNvSpPr txBox="1">
            <a:spLocks noChangeArrowheads="1"/>
          </p:cNvSpPr>
          <p:nvPr/>
        </p:nvSpPr>
        <p:spPr bwMode="auto">
          <a:xfrm>
            <a:off x="5835650" y="3429000"/>
            <a:ext cx="39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25" name="Oval 124"/>
          <p:cNvSpPr>
            <a:spLocks noChangeArrowheads="1"/>
          </p:cNvSpPr>
          <p:nvPr/>
        </p:nvSpPr>
        <p:spPr bwMode="auto">
          <a:xfrm>
            <a:off x="5170488" y="4437063"/>
            <a:ext cx="531812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Text Box 35"/>
          <p:cNvSpPr txBox="1">
            <a:spLocks noChangeArrowheads="1"/>
          </p:cNvSpPr>
          <p:nvPr/>
        </p:nvSpPr>
        <p:spPr bwMode="auto">
          <a:xfrm>
            <a:off x="5275263" y="4454525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27" name="Oval 126"/>
          <p:cNvSpPr>
            <a:spLocks noChangeArrowheads="1"/>
          </p:cNvSpPr>
          <p:nvPr/>
        </p:nvSpPr>
        <p:spPr bwMode="auto">
          <a:xfrm>
            <a:off x="6261100" y="4491038"/>
            <a:ext cx="531813" cy="5032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Text Box 37"/>
          <p:cNvSpPr txBox="1">
            <a:spLocks noChangeArrowheads="1"/>
          </p:cNvSpPr>
          <p:nvPr/>
        </p:nvSpPr>
        <p:spPr bwMode="auto">
          <a:xfrm>
            <a:off x="6367463" y="4508500"/>
            <a:ext cx="398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29" name="Line 38"/>
          <p:cNvSpPr>
            <a:spLocks noChangeShapeType="1"/>
          </p:cNvSpPr>
          <p:nvPr/>
        </p:nvSpPr>
        <p:spPr bwMode="auto">
          <a:xfrm flipH="1">
            <a:off x="5635625" y="1916113"/>
            <a:ext cx="465138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" name="Line 39"/>
          <p:cNvSpPr>
            <a:spLocks noChangeShapeType="1"/>
          </p:cNvSpPr>
          <p:nvPr/>
        </p:nvSpPr>
        <p:spPr bwMode="auto">
          <a:xfrm>
            <a:off x="6432550" y="1916113"/>
            <a:ext cx="333375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" name="Line 40"/>
          <p:cNvSpPr>
            <a:spLocks noChangeShapeType="1"/>
          </p:cNvSpPr>
          <p:nvPr/>
        </p:nvSpPr>
        <p:spPr bwMode="auto">
          <a:xfrm flipH="1">
            <a:off x="4905375" y="2781300"/>
            <a:ext cx="46355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2" name="Line 41"/>
          <p:cNvSpPr>
            <a:spLocks noChangeShapeType="1"/>
          </p:cNvSpPr>
          <p:nvPr/>
        </p:nvSpPr>
        <p:spPr bwMode="auto">
          <a:xfrm>
            <a:off x="5702300" y="2781300"/>
            <a:ext cx="2667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Line 42"/>
          <p:cNvSpPr>
            <a:spLocks noChangeShapeType="1"/>
          </p:cNvSpPr>
          <p:nvPr/>
        </p:nvSpPr>
        <p:spPr bwMode="auto">
          <a:xfrm flipH="1">
            <a:off x="5568950" y="3860800"/>
            <a:ext cx="3317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Line 43"/>
          <p:cNvSpPr>
            <a:spLocks noChangeShapeType="1"/>
          </p:cNvSpPr>
          <p:nvPr/>
        </p:nvSpPr>
        <p:spPr bwMode="auto">
          <a:xfrm>
            <a:off x="6167438" y="3860800"/>
            <a:ext cx="331787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Freeform 134"/>
          <p:cNvSpPr>
            <a:spLocks/>
          </p:cNvSpPr>
          <p:nvPr/>
        </p:nvSpPr>
        <p:spPr bwMode="auto">
          <a:xfrm>
            <a:off x="4306888" y="1892300"/>
            <a:ext cx="2857500" cy="3552825"/>
          </a:xfrm>
          <a:custGeom>
            <a:avLst/>
            <a:gdLst>
              <a:gd name="T0" fmla="*/ 1222353 w 2139"/>
              <a:gd name="T1" fmla="*/ 167676 h 2246"/>
              <a:gd name="T2" fmla="*/ 1888969 w 2139"/>
              <a:gd name="T3" fmla="*/ 670702 h 2246"/>
              <a:gd name="T4" fmla="*/ 2675817 w 2139"/>
              <a:gd name="T5" fmla="*/ 3038725 h 2246"/>
              <a:gd name="T6" fmla="*/ 797535 w 2139"/>
              <a:gd name="T7" fmla="*/ 3325039 h 2246"/>
              <a:gd name="T8" fmla="*/ 70803 w 2139"/>
              <a:gd name="T9" fmla="*/ 1675174 h 2246"/>
              <a:gd name="T10" fmla="*/ 1222353 w 2139"/>
              <a:gd name="T11" fmla="*/ 167676 h 2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39" h="2246">
                <a:moveTo>
                  <a:pt x="915" y="106"/>
                </a:moveTo>
                <a:cubicBezTo>
                  <a:pt x="1142" y="0"/>
                  <a:pt x="1233" y="122"/>
                  <a:pt x="1414" y="424"/>
                </a:cubicBezTo>
                <a:cubicBezTo>
                  <a:pt x="1595" y="726"/>
                  <a:pt x="2139" y="1641"/>
                  <a:pt x="2003" y="1921"/>
                </a:cubicBezTo>
                <a:cubicBezTo>
                  <a:pt x="1867" y="2201"/>
                  <a:pt x="922" y="2246"/>
                  <a:pt x="597" y="2102"/>
                </a:cubicBezTo>
                <a:cubicBezTo>
                  <a:pt x="272" y="1958"/>
                  <a:pt x="0" y="1392"/>
                  <a:pt x="53" y="1059"/>
                </a:cubicBezTo>
                <a:cubicBezTo>
                  <a:pt x="106" y="726"/>
                  <a:pt x="688" y="212"/>
                  <a:pt x="915" y="106"/>
                </a:cubicBezTo>
                <a:close/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6" name="Text Box 45"/>
          <p:cNvSpPr txBox="1">
            <a:spLocks noChangeArrowheads="1"/>
          </p:cNvSpPr>
          <p:nvPr/>
        </p:nvSpPr>
        <p:spPr bwMode="auto">
          <a:xfrm>
            <a:off x="4905375" y="5661025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an AVL Tree</a:t>
            </a:r>
          </a:p>
        </p:txBody>
      </p:sp>
      <p:sp>
        <p:nvSpPr>
          <p:cNvPr id="137" name="Freeform 136"/>
          <p:cNvSpPr>
            <a:spLocks/>
          </p:cNvSpPr>
          <p:nvPr/>
        </p:nvSpPr>
        <p:spPr bwMode="auto">
          <a:xfrm>
            <a:off x="6367463" y="2024063"/>
            <a:ext cx="1062037" cy="1296987"/>
          </a:xfrm>
          <a:custGeom>
            <a:avLst/>
            <a:gdLst>
              <a:gd name="T0" fmla="*/ 0 w 725"/>
              <a:gd name="T1" fmla="*/ 325437 h 817"/>
              <a:gd name="T2" fmla="*/ 464367 w 725"/>
              <a:gd name="T3" fmla="*/ 1260475 h 817"/>
              <a:gd name="T4" fmla="*/ 1062037 w 725"/>
              <a:gd name="T5" fmla="*/ 541337 h 817"/>
              <a:gd name="T6" fmla="*/ 464367 w 725"/>
              <a:gd name="T7" fmla="*/ 36512 h 817"/>
              <a:gd name="T8" fmla="*/ 0 w 725"/>
              <a:gd name="T9" fmla="*/ 325437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5" h="817">
                <a:moveTo>
                  <a:pt x="0" y="205"/>
                </a:moveTo>
                <a:cubicBezTo>
                  <a:pt x="0" y="333"/>
                  <a:pt x="196" y="771"/>
                  <a:pt x="317" y="794"/>
                </a:cubicBezTo>
                <a:cubicBezTo>
                  <a:pt x="438" y="817"/>
                  <a:pt x="725" y="469"/>
                  <a:pt x="725" y="341"/>
                </a:cubicBezTo>
                <a:cubicBezTo>
                  <a:pt x="725" y="213"/>
                  <a:pt x="438" y="46"/>
                  <a:pt x="317" y="23"/>
                </a:cubicBezTo>
                <a:cubicBezTo>
                  <a:pt x="196" y="0"/>
                  <a:pt x="0" y="77"/>
                  <a:pt x="0" y="205"/>
                </a:cubicBezTo>
                <a:close/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22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struct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AvlNode</a:t>
            </a:r>
            <a:r>
              <a:rPr lang="en-US" sz="18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ElementType</a:t>
            </a:r>
            <a:r>
              <a:rPr lang="en-US" sz="1800" dirty="0">
                <a:latin typeface="Consolas" panose="020B0609020204030204" pitchFamily="49" charset="0"/>
              </a:rPr>
              <a:t> Element;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    Left;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    Right;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     Height;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*Position;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AvlTree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MakeEmpty</a:t>
            </a:r>
            <a:r>
              <a:rPr lang="en-US" sz="1800" dirty="0">
                <a:latin typeface="Consolas" panose="020B0609020204030204" pitchFamily="49" charset="0"/>
              </a:rPr>
              <a:t>(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Find( </a:t>
            </a:r>
            <a:r>
              <a:rPr lang="en-US" sz="1800" dirty="0" err="1">
                <a:latin typeface="Consolas" panose="020B0609020204030204" pitchFamily="49" charset="0"/>
              </a:rPr>
              <a:t>ElementType</a:t>
            </a:r>
            <a:r>
              <a:rPr lang="en-US" sz="1800" dirty="0">
                <a:latin typeface="Consolas" panose="020B0609020204030204" pitchFamily="49" charset="0"/>
              </a:rPr>
              <a:t> X,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</a:t>
            </a:r>
            <a:r>
              <a:rPr lang="en-US" sz="1800" dirty="0" err="1">
                <a:latin typeface="Consolas" panose="020B0609020204030204" pitchFamily="49" charset="0"/>
              </a:rPr>
              <a:t>FindMin</a:t>
            </a:r>
            <a:r>
              <a:rPr lang="en-US" sz="1800" dirty="0">
                <a:latin typeface="Consolas" panose="020B0609020204030204" pitchFamily="49" charset="0"/>
              </a:rPr>
              <a:t>(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</a:t>
            </a:r>
            <a:r>
              <a:rPr lang="en-US" sz="1800" dirty="0" err="1">
                <a:latin typeface="Consolas" panose="020B0609020204030204" pitchFamily="49" charset="0"/>
              </a:rPr>
              <a:t>FindMax</a:t>
            </a:r>
            <a:r>
              <a:rPr lang="en-US" sz="1800" dirty="0">
                <a:latin typeface="Consolas" panose="020B0609020204030204" pitchFamily="49" charset="0"/>
              </a:rPr>
              <a:t>( </a:t>
            </a:r>
            <a:r>
              <a:rPr lang="en-US" sz="1800" dirty="0" err="1">
                <a:latin typeface="Consolas" panose="020B0609020204030204" pitchFamily="49" charset="0"/>
              </a:rPr>
              <a:t>AvlTree</a:t>
            </a:r>
            <a:r>
              <a:rPr lang="en-US" sz="1800" dirty="0"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AvlTree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Insert(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ElementType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X,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AvlTree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AvlTree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Delete(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ElementType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X,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AvlTree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T );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ElementType</a:t>
            </a:r>
            <a:r>
              <a:rPr lang="en-US" sz="1800" dirty="0">
                <a:latin typeface="Consolas" panose="020B0609020204030204" pitchFamily="49" charset="0"/>
              </a:rPr>
              <a:t> Retrieve( Position P 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Height(Position P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if( P == NULL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return -1;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return P-&gt;Height;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849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Insert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</a:rPr>
              <a:t>ElementType</a:t>
            </a:r>
            <a:r>
              <a:rPr lang="en-US" sz="1200" dirty="0">
                <a:latin typeface="Consolas" panose="020B0609020204030204" pitchFamily="49" charset="0"/>
              </a:rPr>
              <a:t> X, </a:t>
            </a: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T ) {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200" dirty="0">
                <a:latin typeface="Consolas" panose="020B0609020204030204" pitchFamily="49" charset="0"/>
              </a:rPr>
              <a:t>( T == NULL ) {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 = new </a:t>
            </a:r>
            <a:r>
              <a:rPr lang="en-US" sz="1200" dirty="0" err="1">
                <a:latin typeface="Consolas" panose="020B0609020204030204" pitchFamily="49" charset="0"/>
              </a:rPr>
              <a:t>AvlNode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T-&gt;Element = X;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T-&gt;Right = NULL;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T-&gt;Left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T-&gt;Right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T-&gt;Right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T-&gt;Height = Max(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),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336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Insert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</a:rPr>
              <a:t>ElementType</a:t>
            </a:r>
            <a:r>
              <a:rPr lang="en-US" sz="1200" dirty="0">
                <a:latin typeface="Consolas" panose="020B0609020204030204" pitchFamily="49" charset="0"/>
              </a:rPr>
              <a:t> X, </a:t>
            </a: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T ) {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200" dirty="0">
                <a:latin typeface="Consolas" panose="020B0609020204030204" pitchFamily="49" charset="0"/>
              </a:rPr>
              <a:t>( T == NULL ) {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 = new </a:t>
            </a:r>
            <a:r>
              <a:rPr lang="en-US" sz="1200" dirty="0" err="1">
                <a:latin typeface="Consolas" panose="020B0609020204030204" pitchFamily="49" charset="0"/>
              </a:rPr>
              <a:t>AvlNode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T-&gt;Element = X;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T-&gt;Right = NULL;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T-&gt;Left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T-&gt;Right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T-&gt;Right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T-&gt;Height = Max(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),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1412776"/>
            <a:ext cx="5040560" cy="10801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3626440"/>
            <a:ext cx="7776864" cy="1477328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 T == NULL ) {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T = new </a:t>
            </a:r>
            <a:r>
              <a:rPr lang="en-US" dirty="0" err="1">
                <a:latin typeface="Consolas" panose="020B0609020204030204" pitchFamily="49" charset="0"/>
              </a:rPr>
              <a:t>AvlNode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T-&gt;Element = X;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T-&gt;Left = T-&gt;Right = NULL;        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0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Insert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</a:rPr>
              <a:t>ElementType</a:t>
            </a:r>
            <a:r>
              <a:rPr lang="en-US" sz="1200" dirty="0">
                <a:latin typeface="Consolas" panose="020B0609020204030204" pitchFamily="49" charset="0"/>
              </a:rPr>
              <a:t> X, </a:t>
            </a: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T ) {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200" dirty="0">
                <a:latin typeface="Consolas" panose="020B0609020204030204" pitchFamily="49" charset="0"/>
              </a:rPr>
              <a:t>( T == NULL ) {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 = new </a:t>
            </a:r>
            <a:r>
              <a:rPr lang="en-US" sz="1200" dirty="0" err="1">
                <a:latin typeface="Consolas" panose="020B0609020204030204" pitchFamily="49" charset="0"/>
              </a:rPr>
              <a:t>AvlNode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T-&gt;Element = X;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T-&gt;Right = NULL;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T-&gt;Left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T-&gt;Right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T-&gt;Right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LL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T-&gt;Height = Max(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),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18-AVL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41808" y="2504106"/>
            <a:ext cx="5040560" cy="17169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8291" y="4311551"/>
            <a:ext cx="7776864" cy="2308324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T-&gt;Left = Insert( X, T-&gt;Left 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T-&gt;Left ) -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T =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dirty="0">
                <a:latin typeface="Consolas" panose="020B0609020204030204" pitchFamily="49" charset="0"/>
              </a:rPr>
              <a:t>( T );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// RR rotation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T =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dirty="0">
                <a:latin typeface="Consolas" panose="020B0609020204030204" pitchFamily="49" charset="0"/>
              </a:rPr>
              <a:t>( T );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// RL rotation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44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Insert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</a:rPr>
              <a:t>ElementType</a:t>
            </a:r>
            <a:r>
              <a:rPr lang="en-US" sz="1200" dirty="0">
                <a:latin typeface="Consolas" panose="020B0609020204030204" pitchFamily="49" charset="0"/>
              </a:rPr>
              <a:t> X, </a:t>
            </a: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T ) {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200" dirty="0">
                <a:latin typeface="Consolas" panose="020B0609020204030204" pitchFamily="49" charset="0"/>
              </a:rPr>
              <a:t>( T == NULL ) {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 = new </a:t>
            </a:r>
            <a:r>
              <a:rPr lang="en-US" sz="1200" dirty="0" err="1">
                <a:latin typeface="Consolas" panose="020B0609020204030204" pitchFamily="49" charset="0"/>
              </a:rPr>
              <a:t>AvlNode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T-&gt;Element = X;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T-&gt;Right = NULL;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T-&gt;Left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sz="1200" dirty="0">
                <a:latin typeface="Consolas" panose="020B0609020204030204" pitchFamily="49" charset="0"/>
              </a:rPr>
              <a:t>( 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sz="1200" dirty="0">
                <a:latin typeface="Consolas" panose="020B0609020204030204" pitchFamily="49" charset="0"/>
              </a:rPr>
              <a:t>( 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T-&gt;Right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T-&gt;Right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>
                <a:solidFill>
                  <a:srgbClr val="0070C0"/>
                </a:solidFill>
                <a:latin typeface="Consolas" panose="020B0609020204030204" pitchFamily="49" charset="0"/>
              </a:rPr>
              <a:t>// LL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sz="1200" dirty="0">
                <a:latin typeface="Consolas" panose="020B0609020204030204" pitchFamily="49" charset="0"/>
              </a:rPr>
              <a:t>( T );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T-&gt;Height = Max(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),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41808" y="4221088"/>
            <a:ext cx="5040560" cy="17889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371324"/>
            <a:ext cx="7776864" cy="2585323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T-&gt;Right = Insert( X, T-&gt;Right 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T-&gt;Right ) -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T =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dirty="0">
                <a:latin typeface="Consolas" panose="020B0609020204030204" pitchFamily="49" charset="0"/>
              </a:rPr>
              <a:t>( T );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// LL rotation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T =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dirty="0">
                <a:latin typeface="Consolas" panose="020B0609020204030204" pitchFamily="49" charset="0"/>
              </a:rPr>
              <a:t>( T );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</p:txBody>
      </p:sp>
    </p:spTree>
    <p:extLst>
      <p:ext uri="{BB962C8B-B14F-4D97-AF65-F5344CB8AC3E}">
        <p14:creationId xmlns:p14="http://schemas.microsoft.com/office/powerpoint/2010/main" val="15179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Insert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dirty="0" err="1">
                <a:latin typeface="Consolas" panose="020B0609020204030204" pitchFamily="49" charset="0"/>
              </a:rPr>
              <a:t>ElementType</a:t>
            </a:r>
            <a:r>
              <a:rPr lang="en-US" sz="1200" dirty="0">
                <a:latin typeface="Consolas" panose="020B0609020204030204" pitchFamily="49" charset="0"/>
              </a:rPr>
              <a:t> X, </a:t>
            </a:r>
            <a:r>
              <a:rPr lang="en-US" sz="1200" dirty="0" err="1">
                <a:latin typeface="Consolas" panose="020B0609020204030204" pitchFamily="49" charset="0"/>
              </a:rPr>
              <a:t>AvlTree</a:t>
            </a:r>
            <a:r>
              <a:rPr lang="en-US" sz="1200" dirty="0">
                <a:latin typeface="Consolas" panose="020B0609020204030204" pitchFamily="49" charset="0"/>
              </a:rPr>
              <a:t> T ) {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200" dirty="0">
                <a:latin typeface="Consolas" panose="020B0609020204030204" pitchFamily="49" charset="0"/>
              </a:rPr>
              <a:t>( T == NULL ) {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Create and return a one-node tree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 = new </a:t>
            </a:r>
            <a:r>
              <a:rPr lang="en-US" sz="1200" dirty="0" err="1">
                <a:latin typeface="Consolas" panose="020B0609020204030204" pitchFamily="49" charset="0"/>
              </a:rPr>
              <a:t>AvlNode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T-&gt;Element = X;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T-&gt;Right = NULL;               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&lt;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T-&gt;Left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T-&gt;Left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&lt; T-&gt;Left-&gt;Element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SingleRotateWithLeft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RR rotation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DoubleRotateWithLeft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RL rotation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</a:t>
            </a:r>
            <a:r>
              <a:rPr lang="en-US" sz="1200" dirty="0">
                <a:latin typeface="Consolas" panose="020B0609020204030204" pitchFamily="49" charset="0"/>
              </a:rPr>
              <a:t>( X &gt; T-&gt;Element )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T-&gt;Right =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Insert</a:t>
            </a:r>
            <a:r>
              <a:rPr lang="en-US" sz="1200" dirty="0">
                <a:latin typeface="Consolas" panose="020B0609020204030204" pitchFamily="49" charset="0"/>
              </a:rPr>
              <a:t>( X, T-&gt;Right 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-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 == 2 )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</a:rPr>
              <a:t>( X &gt; T-&gt;Right-&gt;Element 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SingleRotateWithRight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LL rotation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T = </a:t>
            </a:r>
            <a:r>
              <a:rPr lang="en-US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DoubleRotateWithRight</a:t>
            </a:r>
            <a:r>
              <a:rPr lang="en-US" sz="1200" dirty="0">
                <a:latin typeface="Consolas" panose="020B0609020204030204" pitchFamily="49" charset="0"/>
              </a:rPr>
              <a:t>( T );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// LR rotation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}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/* Else X is in the tree already; we'll do nothing */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T-&gt;Height = Max(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T-&gt;Left ),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66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3528" y="5963505"/>
            <a:ext cx="5544616" cy="4320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4924624"/>
            <a:ext cx="7992888" cy="646331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T-&gt;Height = Max(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T-&gt;Left ),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latin typeface="Consolas" panose="020B0609020204030204" pitchFamily="49" charset="0"/>
              </a:rPr>
              <a:t>( T-&gt;Right ) ) + 1;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T;</a:t>
            </a:r>
          </a:p>
        </p:txBody>
      </p:sp>
    </p:spTree>
    <p:extLst>
      <p:ext uri="{BB962C8B-B14F-4D97-AF65-F5344CB8AC3E}">
        <p14:creationId xmlns:p14="http://schemas.microsoft.com/office/powerpoint/2010/main" val="62735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LL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279494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</a:t>
            </a:r>
            <a:r>
              <a:rPr lang="en-US" sz="1800" b="1" dirty="0" err="1">
                <a:latin typeface="Consolas" panose="020B0609020204030204" pitchFamily="49" charset="0"/>
              </a:rPr>
              <a:t>SingleRotateWithRight</a:t>
            </a:r>
            <a:r>
              <a:rPr lang="en-US" sz="1800" dirty="0">
                <a:latin typeface="Consolas" panose="020B0609020204030204" pitchFamily="49" charset="0"/>
              </a:rPr>
              <a:t>( Position K1 )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Position K2;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K2 = K1-&gt;Right;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K1: node whose balance factor is violated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K1-&gt;Right = K2-&gt;Left;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K2-&gt;Left = K1;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K1-&gt;Height = Max( Height(K1-&gt;Left), Height(K1-&gt;Right) ) + 1;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K2-&gt;Height = Max( Height(K2-&gt;Right), K1-&gt;Height ) + 1;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return K2;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/* New root */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67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1166228" y="3891555"/>
            <a:ext cx="2740429" cy="2593777"/>
            <a:chOff x="5219700" y="2816423"/>
            <a:chExt cx="2628900" cy="2593777"/>
          </a:xfrm>
        </p:grpSpPr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5219700" y="3124200"/>
              <a:ext cx="2628900" cy="2286000"/>
              <a:chOff x="2520" y="8640"/>
              <a:chExt cx="4140" cy="3600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5940" y="11520"/>
                <a:ext cx="720" cy="720"/>
                <a:chOff x="8820" y="6660"/>
                <a:chExt cx="720" cy="720"/>
              </a:xfrm>
            </p:grpSpPr>
            <p:sp>
              <p:nvSpPr>
                <p:cNvPr id="3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82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60</a:t>
                  </a:r>
                </a:p>
              </p:txBody>
            </p:sp>
            <p:sp>
              <p:nvSpPr>
                <p:cNvPr id="32" name="Oval 27"/>
                <p:cNvSpPr>
                  <a:spLocks noChangeArrowheads="1"/>
                </p:cNvSpPr>
                <p:nvPr/>
              </p:nvSpPr>
              <p:spPr bwMode="auto">
                <a:xfrm>
                  <a:off x="882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1" name="Line 28"/>
              <p:cNvSpPr>
                <a:spLocks noChangeShapeType="1"/>
              </p:cNvSpPr>
              <p:nvPr/>
            </p:nvSpPr>
            <p:spPr bwMode="auto">
              <a:xfrm flipH="1">
                <a:off x="3780" y="10080"/>
                <a:ext cx="360" cy="4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" name="Text Box 29"/>
              <p:cNvSpPr txBox="1">
                <a:spLocks noChangeArrowheads="1"/>
              </p:cNvSpPr>
              <p:nvPr/>
            </p:nvSpPr>
            <p:spPr bwMode="auto">
              <a:xfrm>
                <a:off x="3240" y="8722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20</a:t>
                </a:r>
              </a:p>
            </p:txBody>
          </p:sp>
          <p:sp>
            <p:nvSpPr>
              <p:cNvPr id="13" name="Oval 30"/>
              <p:cNvSpPr>
                <a:spLocks noChangeArrowheads="1"/>
              </p:cNvSpPr>
              <p:nvPr/>
            </p:nvSpPr>
            <p:spPr bwMode="auto">
              <a:xfrm>
                <a:off x="3240" y="8640"/>
                <a:ext cx="720" cy="72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5040" y="10440"/>
                <a:ext cx="720" cy="720"/>
                <a:chOff x="4140" y="4320"/>
                <a:chExt cx="720" cy="720"/>
              </a:xfrm>
            </p:grpSpPr>
            <p:sp>
              <p:nvSpPr>
                <p:cNvPr id="2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40" y="4437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 dirty="0">
                      <a:latin typeface="+mn-lt"/>
                      <a:ea typeface="ＭＳ Ｐゴシック" charset="0"/>
                      <a:cs typeface="ＭＳ Ｐゴシック" charset="0"/>
                    </a:rPr>
                    <a:t>50</a:t>
                  </a:r>
                </a:p>
              </p:txBody>
            </p:sp>
            <p:sp>
              <p:nvSpPr>
                <p:cNvPr id="30" name="Oval 33"/>
                <p:cNvSpPr>
                  <a:spLocks noChangeArrowheads="1"/>
                </p:cNvSpPr>
                <p:nvPr/>
              </p:nvSpPr>
              <p:spPr bwMode="auto">
                <a:xfrm>
                  <a:off x="4140" y="432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5" name="Group 34"/>
              <p:cNvGrpSpPr>
                <a:grpSpLocks/>
              </p:cNvGrpSpPr>
              <p:nvPr/>
            </p:nvGrpSpPr>
            <p:grpSpPr bwMode="auto">
              <a:xfrm>
                <a:off x="2520" y="9540"/>
                <a:ext cx="720" cy="720"/>
                <a:chOff x="8820" y="4860"/>
                <a:chExt cx="720" cy="720"/>
              </a:xfrm>
            </p:grpSpPr>
            <p:sp>
              <p:nvSpPr>
                <p:cNvPr id="2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882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 dirty="0">
                      <a:latin typeface="+mn-lt"/>
                      <a:ea typeface="ＭＳ Ｐゴシック" charset="0"/>
                      <a:cs typeface="ＭＳ Ｐゴシック" charset="0"/>
                    </a:rPr>
                    <a:t>10</a:t>
                  </a:r>
                </a:p>
              </p:txBody>
            </p:sp>
            <p:sp>
              <p:nvSpPr>
                <p:cNvPr id="28" name="Oval 36"/>
                <p:cNvSpPr>
                  <a:spLocks noChangeArrowheads="1"/>
                </p:cNvSpPr>
                <p:nvPr/>
              </p:nvSpPr>
              <p:spPr bwMode="auto">
                <a:xfrm>
                  <a:off x="882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6" name="Group 37"/>
              <p:cNvGrpSpPr>
                <a:grpSpLocks/>
              </p:cNvGrpSpPr>
              <p:nvPr/>
            </p:nvGrpSpPr>
            <p:grpSpPr bwMode="auto">
              <a:xfrm>
                <a:off x="4140" y="9540"/>
                <a:ext cx="720" cy="720"/>
                <a:chOff x="5040" y="4860"/>
                <a:chExt cx="720" cy="720"/>
              </a:xfrm>
            </p:grpSpPr>
            <p:sp>
              <p:nvSpPr>
                <p:cNvPr id="25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5040" y="4977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 dirty="0">
                      <a:latin typeface="+mn-lt"/>
                      <a:ea typeface="ＭＳ Ｐゴシック" charset="0"/>
                      <a:cs typeface="ＭＳ Ｐゴシック" charset="0"/>
                    </a:rPr>
                    <a:t>40</a:t>
                  </a:r>
                </a:p>
              </p:txBody>
            </p:sp>
            <p:sp>
              <p:nvSpPr>
                <p:cNvPr id="26" name="Oval 39"/>
                <p:cNvSpPr>
                  <a:spLocks noChangeArrowheads="1"/>
                </p:cNvSpPr>
                <p:nvPr/>
              </p:nvSpPr>
              <p:spPr bwMode="auto">
                <a:xfrm>
                  <a:off x="504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3240" y="10440"/>
                <a:ext cx="720" cy="720"/>
                <a:chOff x="6480" y="4860"/>
                <a:chExt cx="720" cy="720"/>
              </a:xfrm>
            </p:grpSpPr>
            <p:sp>
              <p:nvSpPr>
                <p:cNvPr id="2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480" y="4998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 dirty="0">
                      <a:latin typeface="+mn-lt"/>
                      <a:ea typeface="ＭＳ Ｐゴシック" charset="0"/>
                      <a:cs typeface="ＭＳ Ｐゴシック" charset="0"/>
                    </a:rPr>
                    <a:t>30</a:t>
                  </a:r>
                </a:p>
              </p:txBody>
            </p:sp>
            <p:sp>
              <p:nvSpPr>
                <p:cNvPr id="24" name="Oval 42"/>
                <p:cNvSpPr>
                  <a:spLocks noChangeArrowheads="1"/>
                </p:cNvSpPr>
                <p:nvPr/>
              </p:nvSpPr>
              <p:spPr bwMode="auto">
                <a:xfrm>
                  <a:off x="648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8" name="Line 43"/>
              <p:cNvSpPr>
                <a:spLocks noChangeShapeType="1"/>
              </p:cNvSpPr>
              <p:nvPr/>
            </p:nvSpPr>
            <p:spPr bwMode="auto">
              <a:xfrm flipH="1" flipV="1">
                <a:off x="4792" y="10025"/>
                <a:ext cx="428" cy="4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" name="Line 44"/>
              <p:cNvSpPr>
                <a:spLocks noChangeShapeType="1"/>
              </p:cNvSpPr>
              <p:nvPr/>
            </p:nvSpPr>
            <p:spPr bwMode="auto">
              <a:xfrm flipV="1">
                <a:off x="3060" y="9180"/>
                <a:ext cx="36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" name="Line 45"/>
              <p:cNvSpPr>
                <a:spLocks noChangeShapeType="1"/>
              </p:cNvSpPr>
              <p:nvPr/>
            </p:nvSpPr>
            <p:spPr bwMode="auto">
              <a:xfrm flipH="1" flipV="1">
                <a:off x="3780" y="9180"/>
                <a:ext cx="54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" name="Line 46"/>
              <p:cNvSpPr>
                <a:spLocks noChangeShapeType="1"/>
              </p:cNvSpPr>
              <p:nvPr/>
            </p:nvSpPr>
            <p:spPr bwMode="auto">
              <a:xfrm>
                <a:off x="5580" y="10980"/>
                <a:ext cx="54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" name="Freeform 47"/>
              <p:cNvSpPr>
                <a:spLocks/>
              </p:cNvSpPr>
              <p:nvPr/>
            </p:nvSpPr>
            <p:spPr bwMode="auto">
              <a:xfrm>
                <a:off x="3420" y="9435"/>
                <a:ext cx="540" cy="285"/>
              </a:xfrm>
              <a:custGeom>
                <a:avLst/>
                <a:gdLst>
                  <a:gd name="T0" fmla="*/ 540 w 540"/>
                  <a:gd name="T1" fmla="*/ 105 h 285"/>
                  <a:gd name="T2" fmla="*/ 300 w 540"/>
                  <a:gd name="T3" fmla="*/ 0 h 285"/>
                  <a:gd name="T4" fmla="*/ 45 w 540"/>
                  <a:gd name="T5" fmla="*/ 30 h 285"/>
                  <a:gd name="T6" fmla="*/ 0 w 540"/>
                  <a:gd name="T7" fmla="*/ 285 h 28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40" h="285">
                    <a:moveTo>
                      <a:pt x="540" y="105"/>
                    </a:moveTo>
                    <a:lnTo>
                      <a:pt x="300" y="0"/>
                    </a:lnTo>
                    <a:lnTo>
                      <a:pt x="45" y="30"/>
                    </a:lnTo>
                    <a:lnTo>
                      <a:pt x="0" y="285"/>
                    </a:lnTo>
                  </a:path>
                </a:pathLst>
              </a:custGeom>
              <a:noFill/>
              <a:ln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682104" y="2816423"/>
              <a:ext cx="440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48400" y="3426023"/>
              <a:ext cx="440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63552" y="3933056"/>
            <a:ext cx="2416760" cy="2251719"/>
            <a:chOff x="1600200" y="2332368"/>
            <a:chExt cx="4114800" cy="2849232"/>
          </a:xfrm>
        </p:grpSpPr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1600200" y="2819400"/>
              <a:ext cx="4114800" cy="2362200"/>
              <a:chOff x="2700" y="1980"/>
              <a:chExt cx="3600" cy="2700"/>
            </a:xfrm>
          </p:grpSpPr>
          <p:sp>
            <p:nvSpPr>
              <p:cNvPr id="37" name="Text Box 5"/>
              <p:cNvSpPr txBox="1">
                <a:spLocks noChangeArrowheads="1"/>
              </p:cNvSpPr>
              <p:nvPr/>
            </p:nvSpPr>
            <p:spPr bwMode="auto">
              <a:xfrm>
                <a:off x="3240" y="3239"/>
                <a:ext cx="718" cy="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j-lt"/>
                    <a:ea typeface="ＭＳ Ｐゴシック" charset="0"/>
                    <a:cs typeface="ＭＳ Ｐゴシック" charset="0"/>
                  </a:rPr>
                  <a:t>20</a:t>
                </a:r>
              </a:p>
            </p:txBody>
          </p:sp>
          <p:sp>
            <p:nvSpPr>
              <p:cNvPr id="38" name="Oval 6"/>
              <p:cNvSpPr>
                <a:spLocks noChangeArrowheads="1"/>
              </p:cNvSpPr>
              <p:nvPr/>
            </p:nvSpPr>
            <p:spPr bwMode="auto">
              <a:xfrm>
                <a:off x="3240" y="3060"/>
                <a:ext cx="718" cy="720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39" name="Group 7"/>
              <p:cNvGrpSpPr>
                <a:grpSpLocks/>
              </p:cNvGrpSpPr>
              <p:nvPr/>
            </p:nvGrpSpPr>
            <p:grpSpPr bwMode="auto">
              <a:xfrm>
                <a:off x="4680" y="3060"/>
                <a:ext cx="720" cy="720"/>
                <a:chOff x="4140" y="4320"/>
                <a:chExt cx="720" cy="720"/>
              </a:xfrm>
            </p:grpSpPr>
            <p:sp>
              <p:nvSpPr>
                <p:cNvPr id="5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142" y="4499"/>
                  <a:ext cx="718" cy="36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j-lt"/>
                      <a:ea typeface="ＭＳ Ｐゴシック" charset="0"/>
                      <a:cs typeface="ＭＳ Ｐゴシック" charset="0"/>
                    </a:rPr>
                    <a:t>50</a:t>
                  </a:r>
                </a:p>
              </p:txBody>
            </p:sp>
            <p:sp>
              <p:nvSpPr>
                <p:cNvPr id="56" name="Oval 9"/>
                <p:cNvSpPr>
                  <a:spLocks noChangeArrowheads="1"/>
                </p:cNvSpPr>
                <p:nvPr/>
              </p:nvSpPr>
              <p:spPr bwMode="auto">
                <a:xfrm>
                  <a:off x="4142" y="4320"/>
                  <a:ext cx="718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j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0" name="Group 10"/>
              <p:cNvGrpSpPr>
                <a:grpSpLocks/>
              </p:cNvGrpSpPr>
              <p:nvPr/>
            </p:nvGrpSpPr>
            <p:grpSpPr bwMode="auto">
              <a:xfrm>
                <a:off x="2700" y="3960"/>
                <a:ext cx="720" cy="720"/>
                <a:chOff x="8820" y="4860"/>
                <a:chExt cx="720" cy="720"/>
              </a:xfrm>
            </p:grpSpPr>
            <p:sp>
              <p:nvSpPr>
                <p:cNvPr id="5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8820" y="5039"/>
                  <a:ext cx="718" cy="36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j-lt"/>
                      <a:ea typeface="ＭＳ Ｐゴシック" charset="0"/>
                      <a:cs typeface="ＭＳ Ｐゴシック" charset="0"/>
                    </a:rPr>
                    <a:t>10</a:t>
                  </a:r>
                </a:p>
              </p:txBody>
            </p:sp>
            <p:sp>
              <p:nvSpPr>
                <p:cNvPr id="54" name="Oval 12"/>
                <p:cNvSpPr>
                  <a:spLocks noChangeArrowheads="1"/>
                </p:cNvSpPr>
                <p:nvPr/>
              </p:nvSpPr>
              <p:spPr bwMode="auto">
                <a:xfrm>
                  <a:off x="8820" y="4860"/>
                  <a:ext cx="718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j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>
                <a:off x="3781" y="2160"/>
                <a:ext cx="719" cy="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j-lt"/>
                    <a:ea typeface="ＭＳ Ｐゴシック" charset="0"/>
                    <a:cs typeface="ＭＳ Ｐゴシック" charset="0"/>
                  </a:rPr>
                  <a:t>40</a:t>
                </a:r>
              </a:p>
            </p:txBody>
          </p:sp>
          <p:sp>
            <p:nvSpPr>
              <p:cNvPr id="42" name="Oval 14"/>
              <p:cNvSpPr>
                <a:spLocks noChangeArrowheads="1"/>
              </p:cNvSpPr>
              <p:nvPr/>
            </p:nvSpPr>
            <p:spPr bwMode="auto">
              <a:xfrm>
                <a:off x="3781" y="1980"/>
                <a:ext cx="719" cy="720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Text Box 15"/>
              <p:cNvSpPr txBox="1">
                <a:spLocks noChangeArrowheads="1"/>
              </p:cNvSpPr>
              <p:nvPr/>
            </p:nvSpPr>
            <p:spPr bwMode="auto">
              <a:xfrm>
                <a:off x="3781" y="4139"/>
                <a:ext cx="719" cy="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j-lt"/>
                    <a:ea typeface="ＭＳ Ｐゴシック" charset="0"/>
                    <a:cs typeface="ＭＳ Ｐゴシック" charset="0"/>
                  </a:rPr>
                  <a:t>30</a:t>
                </a:r>
              </a:p>
            </p:txBody>
          </p:sp>
          <p:sp>
            <p:nvSpPr>
              <p:cNvPr id="44" name="Oval 16"/>
              <p:cNvSpPr>
                <a:spLocks noChangeArrowheads="1"/>
              </p:cNvSpPr>
              <p:nvPr/>
            </p:nvSpPr>
            <p:spPr bwMode="auto">
              <a:xfrm>
                <a:off x="3781" y="3960"/>
                <a:ext cx="719" cy="720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 flipH="1" flipV="1">
                <a:off x="5219" y="3600"/>
                <a:ext cx="539" cy="3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V="1">
                <a:off x="3600" y="2700"/>
                <a:ext cx="360" cy="3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" name="Line 19"/>
              <p:cNvSpPr>
                <a:spLocks noChangeShapeType="1"/>
              </p:cNvSpPr>
              <p:nvPr/>
            </p:nvSpPr>
            <p:spPr bwMode="auto">
              <a:xfrm flipH="1" flipV="1">
                <a:off x="4319" y="2700"/>
                <a:ext cx="539" cy="3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48" name="Group 20"/>
              <p:cNvGrpSpPr>
                <a:grpSpLocks/>
              </p:cNvGrpSpPr>
              <p:nvPr/>
            </p:nvGrpSpPr>
            <p:grpSpPr bwMode="auto">
              <a:xfrm>
                <a:off x="5580" y="3960"/>
                <a:ext cx="720" cy="720"/>
                <a:chOff x="8820" y="6660"/>
                <a:chExt cx="720" cy="720"/>
              </a:xfrm>
            </p:grpSpPr>
            <p:sp>
              <p:nvSpPr>
                <p:cNvPr id="5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822" y="6839"/>
                  <a:ext cx="718" cy="36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j-lt"/>
                      <a:ea typeface="ＭＳ Ｐゴシック" charset="0"/>
                      <a:cs typeface="ＭＳ Ｐゴシック" charset="0"/>
                    </a:rPr>
                    <a:t>60</a:t>
                  </a:r>
                </a:p>
              </p:txBody>
            </p:sp>
            <p:sp>
              <p:nvSpPr>
                <p:cNvPr id="52" name="Oval 22"/>
                <p:cNvSpPr>
                  <a:spLocks noChangeArrowheads="1"/>
                </p:cNvSpPr>
                <p:nvPr/>
              </p:nvSpPr>
              <p:spPr bwMode="auto">
                <a:xfrm>
                  <a:off x="8822" y="6660"/>
                  <a:ext cx="718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j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49" name="Line 23"/>
              <p:cNvSpPr>
                <a:spLocks noChangeShapeType="1"/>
              </p:cNvSpPr>
              <p:nvPr/>
            </p:nvSpPr>
            <p:spPr bwMode="auto">
              <a:xfrm flipV="1">
                <a:off x="3240" y="3780"/>
                <a:ext cx="179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Line 24"/>
              <p:cNvSpPr>
                <a:spLocks noChangeShapeType="1"/>
              </p:cNvSpPr>
              <p:nvPr/>
            </p:nvSpPr>
            <p:spPr bwMode="auto">
              <a:xfrm flipH="1" flipV="1">
                <a:off x="3781" y="3780"/>
                <a:ext cx="179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032598" y="3326506"/>
              <a:ext cx="781123" cy="42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K1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15105" y="2332368"/>
              <a:ext cx="781123" cy="42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K2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V="1">
            <a:off x="3668359" y="5057267"/>
            <a:ext cx="1047657" cy="672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52153" y="4566861"/>
            <a:ext cx="15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Rotation</a:t>
            </a:r>
          </a:p>
        </p:txBody>
      </p:sp>
    </p:spTree>
    <p:extLst>
      <p:ext uri="{BB962C8B-B14F-4D97-AF65-F5344CB8AC3E}">
        <p14:creationId xmlns:p14="http://schemas.microsoft.com/office/powerpoint/2010/main" val="361207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RR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</a:t>
            </a:r>
            <a:r>
              <a:rPr lang="en-US" sz="1800" b="1" dirty="0" err="1">
                <a:latin typeface="Consolas" panose="020B0609020204030204" pitchFamily="49" charset="0"/>
              </a:rPr>
              <a:t>SingleRotateWithLeft</a:t>
            </a:r>
            <a:r>
              <a:rPr lang="en-US" sz="1800" dirty="0">
                <a:latin typeface="Consolas" panose="020B0609020204030204" pitchFamily="49" charset="0"/>
              </a:rPr>
              <a:t>( Position K1 ) {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Position K2;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K2 = K1-&gt;Left;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K1: node whose balance factor is violated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K1-&gt;Left = K2-&gt;Right;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K2-&gt;Right = K1;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K1-&gt;Height = Max( Height(K1-&gt;Left), Height(K1-&gt;Right) ) + 1;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K2-&gt;Height = Max( Height(K2-&gt;Left), K1-&gt;Height ) + 1;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return K2;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/* New root */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6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LR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Position </a:t>
            </a:r>
            <a:r>
              <a:rPr lang="en-US" sz="2000" b="1" dirty="0" err="1">
                <a:latin typeface="Consolas" panose="020B0609020204030204" pitchFamily="49" charset="0"/>
              </a:rPr>
              <a:t>DoubleRotateWithRight</a:t>
            </a:r>
            <a:r>
              <a:rPr lang="en-US" sz="2000" dirty="0">
                <a:latin typeface="Consolas" panose="020B0609020204030204" pitchFamily="49" charset="0"/>
              </a:rPr>
              <a:t>( Position K1)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/* RR rotation between K3 and K2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K1-&gt;Right = </a:t>
            </a:r>
            <a:r>
              <a:rPr lang="en-US" sz="2000" dirty="0" err="1">
                <a:latin typeface="Consolas" panose="020B0609020204030204" pitchFamily="49" charset="0"/>
              </a:rPr>
              <a:t>SingleRotateWithLeft</a:t>
            </a:r>
            <a:r>
              <a:rPr lang="en-US" sz="2000" dirty="0">
                <a:latin typeface="Consolas" panose="020B0609020204030204" pitchFamily="49" charset="0"/>
              </a:rPr>
              <a:t>( K1-&gt;Right 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/* LL rotation between K1 and K2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</a:rPr>
              <a:t>SingleRotateWithRight</a:t>
            </a:r>
            <a:r>
              <a:rPr lang="en-US" sz="2000" dirty="0">
                <a:latin typeface="Consolas" panose="020B0609020204030204" pitchFamily="49" charset="0"/>
              </a:rPr>
              <a:t>( K1 );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21088"/>
            <a:ext cx="8028384" cy="1826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7948" y="3363617"/>
            <a:ext cx="3006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Single Right Rotation at K3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Single Left rotation at K1</a:t>
            </a:r>
          </a:p>
        </p:txBody>
      </p:sp>
    </p:spTree>
    <p:extLst>
      <p:ext uri="{BB962C8B-B14F-4D97-AF65-F5344CB8AC3E}">
        <p14:creationId xmlns:p14="http://schemas.microsoft.com/office/powerpoint/2010/main" val="39196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Balance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AVL tree has balance factor calculated at every node</a:t>
            </a:r>
          </a:p>
          <a:p>
            <a:pPr lvl="1"/>
            <a:r>
              <a:rPr lang="en-US" dirty="0"/>
              <a:t>Height of the left subtree minus the height of the right subtree</a:t>
            </a:r>
          </a:p>
          <a:p>
            <a:pPr lvl="1"/>
            <a:r>
              <a:rPr lang="en-US" dirty="0"/>
              <a:t>For an AVL tree, the balances of the nodes are always -1, 0 or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349519" y="3573016"/>
            <a:ext cx="5123690" cy="3143310"/>
            <a:chOff x="457200" y="2800290"/>
            <a:chExt cx="5123690" cy="3143310"/>
          </a:xfrm>
        </p:grpSpPr>
        <p:sp>
          <p:nvSpPr>
            <p:cNvPr id="7" name="Text Box 101"/>
            <p:cNvSpPr txBox="1">
              <a:spLocks noChangeArrowheads="1"/>
            </p:cNvSpPr>
            <p:nvPr/>
          </p:nvSpPr>
          <p:spPr bwMode="auto">
            <a:xfrm>
              <a:off x="3885920" y="4014547"/>
              <a:ext cx="324128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" name="Text Box 103"/>
            <p:cNvSpPr txBox="1">
              <a:spLocks noChangeArrowheads="1"/>
            </p:cNvSpPr>
            <p:nvPr/>
          </p:nvSpPr>
          <p:spPr bwMode="auto">
            <a:xfrm>
              <a:off x="764629" y="4332817"/>
              <a:ext cx="324128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9" name="Text Box 104"/>
            <p:cNvSpPr txBox="1">
              <a:spLocks noChangeArrowheads="1"/>
            </p:cNvSpPr>
            <p:nvPr/>
          </p:nvSpPr>
          <p:spPr bwMode="auto">
            <a:xfrm>
              <a:off x="2956454" y="3300908"/>
              <a:ext cx="2624436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height=2   BF=1-0=1</a:t>
              </a:r>
            </a:p>
          </p:txBody>
        </p:sp>
        <p:sp>
          <p:nvSpPr>
            <p:cNvPr id="10" name="Text Box 105"/>
            <p:cNvSpPr txBox="1">
              <a:spLocks noChangeArrowheads="1"/>
            </p:cNvSpPr>
            <p:nvPr/>
          </p:nvSpPr>
          <p:spPr bwMode="auto">
            <a:xfrm>
              <a:off x="2241570" y="4386605"/>
              <a:ext cx="324128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11" name="Oval 106"/>
            <p:cNvSpPr>
              <a:spLocks noChangeArrowheads="1"/>
            </p:cNvSpPr>
            <p:nvPr/>
          </p:nvSpPr>
          <p:spPr bwMode="auto">
            <a:xfrm>
              <a:off x="2514600" y="340989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12" name="Oval 107"/>
            <p:cNvSpPr>
              <a:spLocks noChangeArrowheads="1"/>
            </p:cNvSpPr>
            <p:nvPr/>
          </p:nvSpPr>
          <p:spPr bwMode="auto">
            <a:xfrm>
              <a:off x="1447800" y="400361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3" name="Oval 108"/>
            <p:cNvSpPr>
              <a:spLocks noChangeArrowheads="1"/>
            </p:cNvSpPr>
            <p:nvPr/>
          </p:nvSpPr>
          <p:spPr bwMode="auto">
            <a:xfrm>
              <a:off x="3429000" y="400361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</a:p>
          </p:txBody>
        </p:sp>
        <p:sp>
          <p:nvSpPr>
            <p:cNvPr id="14" name="Oval 110"/>
            <p:cNvSpPr>
              <a:spLocks noChangeArrowheads="1"/>
            </p:cNvSpPr>
            <p:nvPr/>
          </p:nvSpPr>
          <p:spPr bwMode="auto">
            <a:xfrm>
              <a:off x="762000" y="470529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5" name="Oval 111"/>
            <p:cNvSpPr>
              <a:spLocks noChangeArrowheads="1"/>
            </p:cNvSpPr>
            <p:nvPr/>
          </p:nvSpPr>
          <p:spPr bwMode="auto">
            <a:xfrm>
              <a:off x="2057400" y="470529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cxnSp>
          <p:nvCxnSpPr>
            <p:cNvPr id="16" name="AutoShape 112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flipH="1">
              <a:off x="1838325" y="3800415"/>
              <a:ext cx="742950" cy="2698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13"/>
            <p:cNvCxnSpPr>
              <a:cxnSpLocks noChangeShapeType="1"/>
              <a:stCxn id="11" idx="5"/>
            </p:cNvCxnSpPr>
            <p:nvPr/>
          </p:nvCxnSpPr>
          <p:spPr bwMode="auto">
            <a:xfrm>
              <a:off x="2905125" y="3800415"/>
              <a:ext cx="590550" cy="2698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14"/>
            <p:cNvCxnSpPr>
              <a:cxnSpLocks noChangeShapeType="1"/>
              <a:stCxn id="12" idx="3"/>
            </p:cNvCxnSpPr>
            <p:nvPr/>
          </p:nvCxnSpPr>
          <p:spPr bwMode="auto">
            <a:xfrm flipH="1">
              <a:off x="990600" y="4394140"/>
              <a:ext cx="523875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15"/>
            <p:cNvCxnSpPr>
              <a:cxnSpLocks noChangeShapeType="1"/>
              <a:stCxn id="12" idx="5"/>
            </p:cNvCxnSpPr>
            <p:nvPr/>
          </p:nvCxnSpPr>
          <p:spPr bwMode="auto">
            <a:xfrm>
              <a:off x="1838325" y="4394140"/>
              <a:ext cx="447675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0" name="Text Box 118"/>
            <p:cNvSpPr txBox="1">
              <a:spLocks noChangeArrowheads="1"/>
            </p:cNvSpPr>
            <p:nvPr/>
          </p:nvSpPr>
          <p:spPr bwMode="auto">
            <a:xfrm>
              <a:off x="1517941" y="3603202"/>
              <a:ext cx="324128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1" name="Text Box 120"/>
            <p:cNvSpPr txBox="1">
              <a:spLocks noChangeArrowheads="1"/>
            </p:cNvSpPr>
            <p:nvPr/>
          </p:nvSpPr>
          <p:spPr bwMode="auto">
            <a:xfrm>
              <a:off x="1981200" y="2800290"/>
              <a:ext cx="1676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Tree A (AVL)</a:t>
              </a:r>
            </a:p>
          </p:txBody>
        </p:sp>
        <p:sp>
          <p:nvSpPr>
            <p:cNvPr id="22" name="Oval 110"/>
            <p:cNvSpPr>
              <a:spLocks noChangeArrowheads="1"/>
            </p:cNvSpPr>
            <p:nvPr/>
          </p:nvSpPr>
          <p:spPr bwMode="auto">
            <a:xfrm>
              <a:off x="5334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" name="AutoShape 114"/>
            <p:cNvCxnSpPr>
              <a:cxnSpLocks noChangeShapeType="1"/>
              <a:stCxn id="14" idx="3"/>
              <a:endCxn id="22" idx="5"/>
            </p:cNvCxnSpPr>
            <p:nvPr/>
          </p:nvCxnSpPr>
          <p:spPr bwMode="auto">
            <a:xfrm flipH="1">
              <a:off x="685800" y="5095535"/>
              <a:ext cx="143155" cy="2808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" name="Oval 110"/>
            <p:cNvSpPr>
              <a:spLocks noChangeArrowheads="1"/>
            </p:cNvSpPr>
            <p:nvPr/>
          </p:nvSpPr>
          <p:spPr bwMode="auto">
            <a:xfrm>
              <a:off x="18288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5" name="AutoShape 114"/>
            <p:cNvCxnSpPr>
              <a:cxnSpLocks noChangeShapeType="1"/>
              <a:stCxn id="15" idx="3"/>
              <a:endCxn id="24" idx="5"/>
            </p:cNvCxnSpPr>
            <p:nvPr/>
          </p:nvCxnSpPr>
          <p:spPr bwMode="auto">
            <a:xfrm flipH="1">
              <a:off x="1981200" y="5095535"/>
              <a:ext cx="143155" cy="2808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" name="Oval 110"/>
            <p:cNvSpPr>
              <a:spLocks noChangeArrowheads="1"/>
            </p:cNvSpPr>
            <p:nvPr/>
          </p:nvSpPr>
          <p:spPr bwMode="auto">
            <a:xfrm>
              <a:off x="3200400" y="46290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7" name="AutoShape 114"/>
            <p:cNvCxnSpPr>
              <a:cxnSpLocks noChangeShapeType="1"/>
              <a:stCxn id="13" idx="3"/>
              <a:endCxn id="26" idx="5"/>
            </p:cNvCxnSpPr>
            <p:nvPr/>
          </p:nvCxnSpPr>
          <p:spPr bwMode="auto">
            <a:xfrm flipH="1">
              <a:off x="3352800" y="4393860"/>
              <a:ext cx="143155" cy="2967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" name="Oval 110"/>
            <p:cNvSpPr>
              <a:spLocks noChangeArrowheads="1"/>
            </p:cNvSpPr>
            <p:nvPr/>
          </p:nvSpPr>
          <p:spPr bwMode="auto">
            <a:xfrm>
              <a:off x="3810000" y="463544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9" name="AutoShape 114"/>
            <p:cNvCxnSpPr>
              <a:cxnSpLocks noChangeShapeType="1"/>
              <a:stCxn id="13" idx="5"/>
              <a:endCxn id="28" idx="5"/>
            </p:cNvCxnSpPr>
            <p:nvPr/>
          </p:nvCxnSpPr>
          <p:spPr bwMode="auto">
            <a:xfrm>
              <a:off x="3819245" y="4393860"/>
              <a:ext cx="143155" cy="3030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" name="Oval 110"/>
            <p:cNvSpPr>
              <a:spLocks noChangeArrowheads="1"/>
            </p:cNvSpPr>
            <p:nvPr/>
          </p:nvSpPr>
          <p:spPr bwMode="auto">
            <a:xfrm>
              <a:off x="2362200" y="532124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AutoShape 114"/>
            <p:cNvCxnSpPr>
              <a:cxnSpLocks noChangeShapeType="1"/>
              <a:stCxn id="15" idx="5"/>
              <a:endCxn id="30" idx="5"/>
            </p:cNvCxnSpPr>
            <p:nvPr/>
          </p:nvCxnSpPr>
          <p:spPr bwMode="auto">
            <a:xfrm>
              <a:off x="2447645" y="5095535"/>
              <a:ext cx="66955" cy="2871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2" name="Oval 110"/>
            <p:cNvSpPr>
              <a:spLocks noChangeArrowheads="1"/>
            </p:cNvSpPr>
            <p:nvPr/>
          </p:nvSpPr>
          <p:spPr bwMode="auto">
            <a:xfrm>
              <a:off x="1143000" y="532124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3" name="AutoShape 114"/>
            <p:cNvCxnSpPr>
              <a:cxnSpLocks noChangeShapeType="1"/>
              <a:stCxn id="14" idx="5"/>
              <a:endCxn id="32" idx="5"/>
            </p:cNvCxnSpPr>
            <p:nvPr/>
          </p:nvCxnSpPr>
          <p:spPr bwMode="auto">
            <a:xfrm>
              <a:off x="1152245" y="5095535"/>
              <a:ext cx="143155" cy="2871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4" name="Text Box 103"/>
            <p:cNvSpPr txBox="1">
              <a:spLocks noChangeArrowheads="1"/>
            </p:cNvSpPr>
            <p:nvPr/>
          </p:nvSpPr>
          <p:spPr bwMode="auto">
            <a:xfrm>
              <a:off x="457200" y="5527615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35" name="Text Box 103"/>
            <p:cNvSpPr txBox="1">
              <a:spLocks noChangeArrowheads="1"/>
            </p:cNvSpPr>
            <p:nvPr/>
          </p:nvSpPr>
          <p:spPr bwMode="auto">
            <a:xfrm>
              <a:off x="1049934" y="552438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36" name="Text Box 103"/>
            <p:cNvSpPr txBox="1">
              <a:spLocks noChangeArrowheads="1"/>
            </p:cNvSpPr>
            <p:nvPr/>
          </p:nvSpPr>
          <p:spPr bwMode="auto">
            <a:xfrm>
              <a:off x="1735734" y="55434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37" name="Text Box 103"/>
            <p:cNvSpPr txBox="1">
              <a:spLocks noChangeArrowheads="1"/>
            </p:cNvSpPr>
            <p:nvPr/>
          </p:nvSpPr>
          <p:spPr bwMode="auto">
            <a:xfrm>
              <a:off x="2286000" y="552438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38" name="Text Box 103"/>
            <p:cNvSpPr txBox="1">
              <a:spLocks noChangeArrowheads="1"/>
            </p:cNvSpPr>
            <p:nvPr/>
          </p:nvSpPr>
          <p:spPr bwMode="auto">
            <a:xfrm>
              <a:off x="3124200" y="47814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39" name="Text Box 103"/>
            <p:cNvSpPr txBox="1">
              <a:spLocks noChangeArrowheads="1"/>
            </p:cNvSpPr>
            <p:nvPr/>
          </p:nvSpPr>
          <p:spPr bwMode="auto">
            <a:xfrm>
              <a:off x="3733800" y="47814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04653" y="3573016"/>
            <a:ext cx="3693702" cy="3067110"/>
            <a:chOff x="4419600" y="2800290"/>
            <a:chExt cx="3693702" cy="3067110"/>
          </a:xfrm>
        </p:grpSpPr>
        <p:sp>
          <p:nvSpPr>
            <p:cNvPr id="41" name="Oval 67"/>
            <p:cNvSpPr>
              <a:spLocks noChangeArrowheads="1"/>
            </p:cNvSpPr>
            <p:nvPr/>
          </p:nvSpPr>
          <p:spPr bwMode="auto">
            <a:xfrm>
              <a:off x="6462713" y="342576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42" name="Oval 68"/>
            <p:cNvSpPr>
              <a:spLocks noChangeArrowheads="1"/>
            </p:cNvSpPr>
            <p:nvPr/>
          </p:nvSpPr>
          <p:spPr bwMode="auto">
            <a:xfrm>
              <a:off x="5395913" y="401949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43" name="Oval 69"/>
            <p:cNvSpPr>
              <a:spLocks noChangeArrowheads="1"/>
            </p:cNvSpPr>
            <p:nvPr/>
          </p:nvSpPr>
          <p:spPr bwMode="auto">
            <a:xfrm>
              <a:off x="7377113" y="4019490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</a:p>
          </p:txBody>
        </p:sp>
        <p:sp>
          <p:nvSpPr>
            <p:cNvPr id="44" name="Oval 70"/>
            <p:cNvSpPr>
              <a:spLocks noChangeArrowheads="1"/>
            </p:cNvSpPr>
            <p:nvPr/>
          </p:nvSpPr>
          <p:spPr bwMode="auto">
            <a:xfrm>
              <a:off x="6767513" y="472116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45" name="Oval 71"/>
            <p:cNvSpPr>
              <a:spLocks noChangeArrowheads="1"/>
            </p:cNvSpPr>
            <p:nvPr/>
          </p:nvSpPr>
          <p:spPr bwMode="auto">
            <a:xfrm>
              <a:off x="4710113" y="472116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46" name="Oval 72"/>
            <p:cNvSpPr>
              <a:spLocks noChangeArrowheads="1"/>
            </p:cNvSpPr>
            <p:nvPr/>
          </p:nvSpPr>
          <p:spPr bwMode="auto">
            <a:xfrm>
              <a:off x="6005513" y="4721165"/>
              <a:ext cx="4572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cxnSp>
          <p:nvCxnSpPr>
            <p:cNvPr id="47" name="AutoShape 73"/>
            <p:cNvCxnSpPr>
              <a:cxnSpLocks noChangeShapeType="1"/>
              <a:stCxn id="41" idx="3"/>
              <a:endCxn id="42" idx="7"/>
            </p:cNvCxnSpPr>
            <p:nvPr/>
          </p:nvCxnSpPr>
          <p:spPr bwMode="auto">
            <a:xfrm flipH="1">
              <a:off x="5786438" y="3816290"/>
              <a:ext cx="742950" cy="2698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74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6853238" y="3816290"/>
              <a:ext cx="590550" cy="2698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75"/>
            <p:cNvCxnSpPr>
              <a:cxnSpLocks noChangeShapeType="1"/>
              <a:stCxn id="42" idx="3"/>
              <a:endCxn id="45" idx="0"/>
            </p:cNvCxnSpPr>
            <p:nvPr/>
          </p:nvCxnSpPr>
          <p:spPr bwMode="auto">
            <a:xfrm flipH="1">
              <a:off x="4938713" y="4410015"/>
              <a:ext cx="523875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76"/>
            <p:cNvCxnSpPr>
              <a:cxnSpLocks noChangeShapeType="1"/>
              <a:stCxn id="42" idx="5"/>
              <a:endCxn id="46" idx="0"/>
            </p:cNvCxnSpPr>
            <p:nvPr/>
          </p:nvCxnSpPr>
          <p:spPr bwMode="auto">
            <a:xfrm>
              <a:off x="5786438" y="4410015"/>
              <a:ext cx="447675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77"/>
            <p:cNvCxnSpPr>
              <a:cxnSpLocks noChangeShapeType="1"/>
              <a:stCxn id="43" idx="3"/>
              <a:endCxn id="44" idx="0"/>
            </p:cNvCxnSpPr>
            <p:nvPr/>
          </p:nvCxnSpPr>
          <p:spPr bwMode="auto">
            <a:xfrm flipH="1">
              <a:off x="6996113" y="4410015"/>
              <a:ext cx="447675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2" name="Text Box 121"/>
            <p:cNvSpPr txBox="1">
              <a:spLocks noChangeArrowheads="1"/>
            </p:cNvSpPr>
            <p:nvPr/>
          </p:nvSpPr>
          <p:spPr bwMode="auto">
            <a:xfrm>
              <a:off x="6172200" y="2800290"/>
              <a:ext cx="1676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Tree B (AVL)</a:t>
              </a:r>
            </a:p>
          </p:txBody>
        </p:sp>
        <p:sp>
          <p:nvSpPr>
            <p:cNvPr id="53" name="Oval 110"/>
            <p:cNvSpPr>
              <a:spLocks noChangeArrowheads="1"/>
            </p:cNvSpPr>
            <p:nvPr/>
          </p:nvSpPr>
          <p:spPr bwMode="auto">
            <a:xfrm>
              <a:off x="44958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4" name="AutoShape 114"/>
            <p:cNvCxnSpPr>
              <a:cxnSpLocks noChangeShapeType="1"/>
              <a:stCxn id="45" idx="3"/>
              <a:endCxn id="53" idx="5"/>
            </p:cNvCxnSpPr>
            <p:nvPr/>
          </p:nvCxnSpPr>
          <p:spPr bwMode="auto">
            <a:xfrm flipH="1">
              <a:off x="4648200" y="5111410"/>
              <a:ext cx="128868" cy="264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5" name="Oval 110"/>
            <p:cNvSpPr>
              <a:spLocks noChangeArrowheads="1"/>
            </p:cNvSpPr>
            <p:nvPr/>
          </p:nvSpPr>
          <p:spPr bwMode="auto">
            <a:xfrm>
              <a:off x="57912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6" name="AutoShape 114"/>
            <p:cNvCxnSpPr>
              <a:cxnSpLocks noChangeShapeType="1"/>
              <a:stCxn id="46" idx="3"/>
              <a:endCxn id="55" idx="5"/>
            </p:cNvCxnSpPr>
            <p:nvPr/>
          </p:nvCxnSpPr>
          <p:spPr bwMode="auto">
            <a:xfrm flipH="1">
              <a:off x="5943600" y="5111410"/>
              <a:ext cx="128868" cy="264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7" name="Oval 110"/>
            <p:cNvSpPr>
              <a:spLocks noChangeArrowheads="1"/>
            </p:cNvSpPr>
            <p:nvPr/>
          </p:nvSpPr>
          <p:spPr bwMode="auto">
            <a:xfrm>
              <a:off x="66294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8" name="AutoShape 114"/>
            <p:cNvCxnSpPr>
              <a:cxnSpLocks noChangeShapeType="1"/>
              <a:stCxn id="44" idx="3"/>
              <a:endCxn id="57" idx="5"/>
            </p:cNvCxnSpPr>
            <p:nvPr/>
          </p:nvCxnSpPr>
          <p:spPr bwMode="auto">
            <a:xfrm flipH="1">
              <a:off x="6781800" y="5111410"/>
              <a:ext cx="52668" cy="264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9" name="Oval 110"/>
            <p:cNvSpPr>
              <a:spLocks noChangeArrowheads="1"/>
            </p:cNvSpPr>
            <p:nvPr/>
          </p:nvSpPr>
          <p:spPr bwMode="auto">
            <a:xfrm>
              <a:off x="7772400" y="4552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0" name="AutoShape 114"/>
            <p:cNvCxnSpPr>
              <a:cxnSpLocks noChangeShapeType="1"/>
              <a:stCxn id="43" idx="5"/>
              <a:endCxn id="59" idx="5"/>
            </p:cNvCxnSpPr>
            <p:nvPr/>
          </p:nvCxnSpPr>
          <p:spPr bwMode="auto">
            <a:xfrm>
              <a:off x="7767358" y="4409735"/>
              <a:ext cx="157442" cy="2046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" name="Oval 110"/>
            <p:cNvSpPr>
              <a:spLocks noChangeArrowheads="1"/>
            </p:cNvSpPr>
            <p:nvPr/>
          </p:nvSpPr>
          <p:spPr bwMode="auto">
            <a:xfrm>
              <a:off x="7086600" y="531489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2" name="AutoShape 114"/>
            <p:cNvCxnSpPr>
              <a:cxnSpLocks noChangeShapeType="1"/>
              <a:stCxn id="44" idx="5"/>
              <a:endCxn id="61" idx="5"/>
            </p:cNvCxnSpPr>
            <p:nvPr/>
          </p:nvCxnSpPr>
          <p:spPr bwMode="auto">
            <a:xfrm>
              <a:off x="7157758" y="5111410"/>
              <a:ext cx="81242" cy="2649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3" name="Oval 110"/>
            <p:cNvSpPr>
              <a:spLocks noChangeArrowheads="1"/>
            </p:cNvSpPr>
            <p:nvPr/>
          </p:nvSpPr>
          <p:spPr bwMode="auto">
            <a:xfrm>
              <a:off x="5105400" y="532124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4" name="AutoShape 114"/>
            <p:cNvCxnSpPr>
              <a:cxnSpLocks noChangeShapeType="1"/>
              <a:endCxn id="63" idx="5"/>
            </p:cNvCxnSpPr>
            <p:nvPr/>
          </p:nvCxnSpPr>
          <p:spPr bwMode="auto">
            <a:xfrm>
              <a:off x="5114645" y="5079660"/>
              <a:ext cx="143155" cy="3030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5" name="Oval 110"/>
            <p:cNvSpPr>
              <a:spLocks noChangeArrowheads="1"/>
            </p:cNvSpPr>
            <p:nvPr/>
          </p:nvSpPr>
          <p:spPr bwMode="auto">
            <a:xfrm>
              <a:off x="6324600" y="5321240"/>
              <a:ext cx="304800" cy="298450"/>
            </a:xfrm>
            <a:prstGeom prst="mathEqual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6" name="AutoShape 114"/>
            <p:cNvCxnSpPr>
              <a:cxnSpLocks noChangeShapeType="1"/>
              <a:endCxn id="65" idx="5"/>
            </p:cNvCxnSpPr>
            <p:nvPr/>
          </p:nvCxnSpPr>
          <p:spPr bwMode="auto">
            <a:xfrm>
              <a:off x="6333845" y="5079660"/>
              <a:ext cx="143155" cy="3030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7" name="Text Box 103"/>
            <p:cNvSpPr txBox="1">
              <a:spLocks noChangeArrowheads="1"/>
            </p:cNvSpPr>
            <p:nvPr/>
          </p:nvSpPr>
          <p:spPr bwMode="auto">
            <a:xfrm>
              <a:off x="44196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68" name="Text Box 103"/>
            <p:cNvSpPr txBox="1">
              <a:spLocks noChangeArrowheads="1"/>
            </p:cNvSpPr>
            <p:nvPr/>
          </p:nvSpPr>
          <p:spPr bwMode="auto">
            <a:xfrm>
              <a:off x="50292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69" name="Text Box 103"/>
            <p:cNvSpPr txBox="1">
              <a:spLocks noChangeArrowheads="1"/>
            </p:cNvSpPr>
            <p:nvPr/>
          </p:nvSpPr>
          <p:spPr bwMode="auto">
            <a:xfrm>
              <a:off x="57150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70" name="Text Box 103"/>
            <p:cNvSpPr txBox="1">
              <a:spLocks noChangeArrowheads="1"/>
            </p:cNvSpPr>
            <p:nvPr/>
          </p:nvSpPr>
          <p:spPr bwMode="auto">
            <a:xfrm>
              <a:off x="62484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71" name="Text Box 103"/>
            <p:cNvSpPr txBox="1">
              <a:spLocks noChangeArrowheads="1"/>
            </p:cNvSpPr>
            <p:nvPr/>
          </p:nvSpPr>
          <p:spPr bwMode="auto">
            <a:xfrm>
              <a:off x="65532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72" name="Text Box 103"/>
            <p:cNvSpPr txBox="1">
              <a:spLocks noChangeArrowheads="1"/>
            </p:cNvSpPr>
            <p:nvPr/>
          </p:nvSpPr>
          <p:spPr bwMode="auto">
            <a:xfrm>
              <a:off x="7010400" y="5467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  <p:sp>
          <p:nvSpPr>
            <p:cNvPr id="73" name="Text Box 103"/>
            <p:cNvSpPr txBox="1">
              <a:spLocks noChangeArrowheads="1"/>
            </p:cNvSpPr>
            <p:nvPr/>
          </p:nvSpPr>
          <p:spPr bwMode="auto">
            <a:xfrm>
              <a:off x="7696200" y="4705290"/>
              <a:ext cx="41710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</a:t>
              </a:r>
            </a:p>
          </p:txBody>
        </p:sp>
      </p:grpSp>
      <p:sp>
        <p:nvSpPr>
          <p:cNvPr id="74" name="Text Box 81"/>
          <p:cNvSpPr txBox="1">
            <a:spLocks noChangeArrowheads="1"/>
          </p:cNvSpPr>
          <p:nvPr/>
        </p:nvSpPr>
        <p:spPr bwMode="auto">
          <a:xfrm>
            <a:off x="490324" y="2459762"/>
            <a:ext cx="3918765" cy="1015663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Height of node        = </a:t>
            </a:r>
            <a:r>
              <a:rPr lang="en-US" sz="2000" dirty="0">
                <a:solidFill>
                  <a:srgbClr val="0070C0"/>
                </a:solidFill>
              </a:rPr>
              <a:t>h</a:t>
            </a:r>
          </a:p>
          <a:p>
            <a:r>
              <a:rPr lang="en-US" sz="2000" dirty="0"/>
              <a:t>Balance Factor (BF)  = </a:t>
            </a:r>
            <a:r>
              <a:rPr lang="en-US" sz="2000" dirty="0">
                <a:solidFill>
                  <a:srgbClr val="0070C0"/>
                </a:solidFill>
              </a:rPr>
              <a:t>h</a:t>
            </a:r>
            <a:r>
              <a:rPr lang="en-US" sz="2000" baseline="-25000" dirty="0">
                <a:solidFill>
                  <a:srgbClr val="0070C0"/>
                </a:solidFill>
              </a:rPr>
              <a:t>left </a:t>
            </a:r>
            <a:r>
              <a:rPr lang="en-US" sz="2000" dirty="0">
                <a:solidFill>
                  <a:srgbClr val="0070C0"/>
                </a:solidFill>
              </a:rPr>
              <a:t>- h</a:t>
            </a:r>
            <a:r>
              <a:rPr lang="en-US" sz="2000" baseline="-25000" dirty="0">
                <a:solidFill>
                  <a:srgbClr val="0070C0"/>
                </a:solidFill>
              </a:rPr>
              <a:t>right</a:t>
            </a:r>
          </a:p>
          <a:p>
            <a:r>
              <a:rPr lang="en-US" sz="2000" dirty="0"/>
              <a:t>Empty height          = </a:t>
            </a:r>
            <a:r>
              <a:rPr lang="en-US" sz="2000" dirty="0">
                <a:solidFill>
                  <a:srgbClr val="0070C0"/>
                </a:solidFill>
              </a:rPr>
              <a:t>-1</a:t>
            </a:r>
            <a:endParaRPr lang="en-US" sz="2000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86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node 22</a:t>
            </a:r>
          </a:p>
          <a:p>
            <a:pPr lvl="1"/>
            <a:r>
              <a:rPr lang="en-US" dirty="0"/>
              <a:t>Requires double rotation!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70</a:t>
            </a:fld>
            <a:endParaRPr lang="en-GB"/>
          </a:p>
        </p:txBody>
      </p:sp>
      <p:grpSp>
        <p:nvGrpSpPr>
          <p:cNvPr id="6" name="Group 98"/>
          <p:cNvGrpSpPr/>
          <p:nvPr/>
        </p:nvGrpSpPr>
        <p:grpSpPr>
          <a:xfrm>
            <a:off x="762000" y="2492896"/>
            <a:ext cx="7620000" cy="3543300"/>
            <a:chOff x="914400" y="2514600"/>
            <a:chExt cx="7620000" cy="3543300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914400" y="2514600"/>
              <a:ext cx="3314700" cy="2743200"/>
              <a:chOff x="3240" y="7020"/>
              <a:chExt cx="5220" cy="4320"/>
            </a:xfrm>
          </p:grpSpPr>
          <p:grpSp>
            <p:nvGrpSpPr>
              <p:cNvPr id="43" name="Group 5"/>
              <p:cNvGrpSpPr>
                <a:grpSpLocks/>
              </p:cNvGrpSpPr>
              <p:nvPr/>
            </p:nvGrpSpPr>
            <p:grpSpPr bwMode="auto">
              <a:xfrm>
                <a:off x="3960" y="10620"/>
                <a:ext cx="720" cy="720"/>
                <a:chOff x="7560" y="7560"/>
                <a:chExt cx="720" cy="720"/>
              </a:xfrm>
            </p:grpSpPr>
            <p:sp>
              <p:nvSpPr>
                <p:cNvPr id="72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7560" y="77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25</a:t>
                  </a:r>
                </a:p>
              </p:txBody>
            </p:sp>
            <p:sp>
              <p:nvSpPr>
                <p:cNvPr id="73" name="Oval 7"/>
                <p:cNvSpPr>
                  <a:spLocks noChangeArrowheads="1"/>
                </p:cNvSpPr>
                <p:nvPr/>
              </p:nvSpPr>
              <p:spPr bwMode="auto">
                <a:xfrm>
                  <a:off x="7560" y="75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4" name="Group 8"/>
              <p:cNvGrpSpPr>
                <a:grpSpLocks/>
              </p:cNvGrpSpPr>
              <p:nvPr/>
            </p:nvGrpSpPr>
            <p:grpSpPr bwMode="auto">
              <a:xfrm>
                <a:off x="5940" y="10620"/>
                <a:ext cx="720" cy="720"/>
                <a:chOff x="6300" y="6660"/>
                <a:chExt cx="720" cy="720"/>
              </a:xfrm>
            </p:grpSpPr>
            <p:sp>
              <p:nvSpPr>
                <p:cNvPr id="7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30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35</a:t>
                  </a:r>
                </a:p>
              </p:txBody>
            </p:sp>
            <p:sp>
              <p:nvSpPr>
                <p:cNvPr id="71" name="Oval 10"/>
                <p:cNvSpPr>
                  <a:spLocks noChangeArrowheads="1"/>
                </p:cNvSpPr>
                <p:nvPr/>
              </p:nvSpPr>
              <p:spPr bwMode="auto">
                <a:xfrm>
                  <a:off x="630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5" name="Group 11"/>
              <p:cNvGrpSpPr>
                <a:grpSpLocks/>
              </p:cNvGrpSpPr>
              <p:nvPr/>
            </p:nvGrpSpPr>
            <p:grpSpPr bwMode="auto">
              <a:xfrm>
                <a:off x="3240" y="9360"/>
                <a:ext cx="720" cy="720"/>
                <a:chOff x="8820" y="4860"/>
                <a:chExt cx="720" cy="720"/>
              </a:xfrm>
            </p:grpSpPr>
            <p:sp>
              <p:nvSpPr>
                <p:cNvPr id="6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882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10</a:t>
                  </a:r>
                </a:p>
              </p:txBody>
            </p:sp>
            <p:sp>
              <p:nvSpPr>
                <p:cNvPr id="69" name="Oval 13"/>
                <p:cNvSpPr>
                  <a:spLocks noChangeArrowheads="1"/>
                </p:cNvSpPr>
                <p:nvPr/>
              </p:nvSpPr>
              <p:spPr bwMode="auto">
                <a:xfrm>
                  <a:off x="882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6" name="Group 14"/>
              <p:cNvGrpSpPr>
                <a:grpSpLocks/>
              </p:cNvGrpSpPr>
              <p:nvPr/>
            </p:nvGrpSpPr>
            <p:grpSpPr bwMode="auto">
              <a:xfrm>
                <a:off x="4860" y="9360"/>
                <a:ext cx="720" cy="720"/>
                <a:chOff x="6480" y="4860"/>
                <a:chExt cx="720" cy="720"/>
              </a:xfrm>
            </p:grpSpPr>
            <p:sp>
              <p:nvSpPr>
                <p:cNvPr id="6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48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30</a:t>
                  </a:r>
                </a:p>
              </p:txBody>
            </p:sp>
            <p:sp>
              <p:nvSpPr>
                <p:cNvPr id="67" name="Oval 16"/>
                <p:cNvSpPr>
                  <a:spLocks noChangeArrowheads="1"/>
                </p:cNvSpPr>
                <p:nvPr/>
              </p:nvSpPr>
              <p:spPr bwMode="auto">
                <a:xfrm>
                  <a:off x="648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7" name="Group 17"/>
              <p:cNvGrpSpPr>
                <a:grpSpLocks/>
              </p:cNvGrpSpPr>
              <p:nvPr/>
            </p:nvGrpSpPr>
            <p:grpSpPr bwMode="auto">
              <a:xfrm>
                <a:off x="3960" y="8100"/>
                <a:ext cx="720" cy="720"/>
                <a:chOff x="3060" y="4680"/>
                <a:chExt cx="720" cy="720"/>
              </a:xfrm>
            </p:grpSpPr>
            <p:sp>
              <p:nvSpPr>
                <p:cNvPr id="6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060" y="486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 dirty="0">
                      <a:latin typeface="+mn-lt"/>
                      <a:ea typeface="ＭＳ Ｐゴシック" charset="0"/>
                      <a:cs typeface="ＭＳ Ｐゴシック" charset="0"/>
                    </a:rPr>
                    <a:t>20</a:t>
                  </a:r>
                </a:p>
              </p:txBody>
            </p:sp>
            <p:sp>
              <p:nvSpPr>
                <p:cNvPr id="65" name="Oval 19"/>
                <p:cNvSpPr>
                  <a:spLocks noChangeArrowheads="1"/>
                </p:cNvSpPr>
                <p:nvPr/>
              </p:nvSpPr>
              <p:spPr bwMode="auto">
                <a:xfrm>
                  <a:off x="3060" y="468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8" name="Group 20"/>
              <p:cNvGrpSpPr>
                <a:grpSpLocks/>
              </p:cNvGrpSpPr>
              <p:nvPr/>
            </p:nvGrpSpPr>
            <p:grpSpPr bwMode="auto">
              <a:xfrm>
                <a:off x="5400" y="7020"/>
                <a:ext cx="720" cy="720"/>
                <a:chOff x="5040" y="4860"/>
                <a:chExt cx="720" cy="720"/>
              </a:xfrm>
            </p:grpSpPr>
            <p:sp>
              <p:nvSpPr>
                <p:cNvPr id="6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04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40</a:t>
                  </a:r>
                </a:p>
              </p:txBody>
            </p:sp>
            <p:sp>
              <p:nvSpPr>
                <p:cNvPr id="63" name="Oval 22"/>
                <p:cNvSpPr>
                  <a:spLocks noChangeArrowheads="1"/>
                </p:cNvSpPr>
                <p:nvPr/>
              </p:nvSpPr>
              <p:spPr bwMode="auto">
                <a:xfrm>
                  <a:off x="504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49" name="Group 23"/>
              <p:cNvGrpSpPr>
                <a:grpSpLocks/>
              </p:cNvGrpSpPr>
              <p:nvPr/>
            </p:nvGrpSpPr>
            <p:grpSpPr bwMode="auto">
              <a:xfrm>
                <a:off x="6660" y="8100"/>
                <a:ext cx="720" cy="720"/>
                <a:chOff x="4140" y="4320"/>
                <a:chExt cx="720" cy="720"/>
              </a:xfrm>
            </p:grpSpPr>
            <p:sp>
              <p:nvSpPr>
                <p:cNvPr id="60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140" y="450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50</a:t>
                  </a:r>
                </a:p>
              </p:txBody>
            </p:sp>
            <p:sp>
              <p:nvSpPr>
                <p:cNvPr id="61" name="Oval 25"/>
                <p:cNvSpPr>
                  <a:spLocks noChangeArrowheads="1"/>
                </p:cNvSpPr>
                <p:nvPr/>
              </p:nvSpPr>
              <p:spPr bwMode="auto">
                <a:xfrm>
                  <a:off x="4140" y="432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50" name="Group 26"/>
              <p:cNvGrpSpPr>
                <a:grpSpLocks/>
              </p:cNvGrpSpPr>
              <p:nvPr/>
            </p:nvGrpSpPr>
            <p:grpSpPr bwMode="auto">
              <a:xfrm>
                <a:off x="7740" y="9360"/>
                <a:ext cx="720" cy="720"/>
                <a:chOff x="8820" y="6660"/>
                <a:chExt cx="720" cy="720"/>
              </a:xfrm>
            </p:grpSpPr>
            <p:sp>
              <p:nvSpPr>
                <p:cNvPr id="5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882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60</a:t>
                  </a:r>
                </a:p>
              </p:txBody>
            </p:sp>
            <p:sp>
              <p:nvSpPr>
                <p:cNvPr id="59" name="Oval 28"/>
                <p:cNvSpPr>
                  <a:spLocks noChangeArrowheads="1"/>
                </p:cNvSpPr>
                <p:nvPr/>
              </p:nvSpPr>
              <p:spPr bwMode="auto">
                <a:xfrm>
                  <a:off x="882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51" name="Line 29"/>
              <p:cNvSpPr>
                <a:spLocks noChangeShapeType="1"/>
              </p:cNvSpPr>
              <p:nvPr/>
            </p:nvSpPr>
            <p:spPr bwMode="auto">
              <a:xfrm flipH="1">
                <a:off x="4500" y="75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2" name="Line 30"/>
              <p:cNvSpPr>
                <a:spLocks noChangeShapeType="1"/>
              </p:cNvSpPr>
              <p:nvPr/>
            </p:nvSpPr>
            <p:spPr bwMode="auto">
              <a:xfrm flipH="1">
                <a:off x="3780" y="8820"/>
                <a:ext cx="36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Line 31"/>
              <p:cNvSpPr>
                <a:spLocks noChangeShapeType="1"/>
              </p:cNvSpPr>
              <p:nvPr/>
            </p:nvSpPr>
            <p:spPr bwMode="auto">
              <a:xfrm>
                <a:off x="4500" y="8820"/>
                <a:ext cx="72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" name="Line 32"/>
              <p:cNvSpPr>
                <a:spLocks noChangeShapeType="1"/>
              </p:cNvSpPr>
              <p:nvPr/>
            </p:nvSpPr>
            <p:spPr bwMode="auto">
              <a:xfrm flipH="1">
                <a:off x="4500" y="10080"/>
                <a:ext cx="54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" name="Line 33"/>
              <p:cNvSpPr>
                <a:spLocks noChangeShapeType="1"/>
              </p:cNvSpPr>
              <p:nvPr/>
            </p:nvSpPr>
            <p:spPr bwMode="auto">
              <a:xfrm>
                <a:off x="5400" y="990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Line 34"/>
              <p:cNvSpPr>
                <a:spLocks noChangeShapeType="1"/>
              </p:cNvSpPr>
              <p:nvPr/>
            </p:nvSpPr>
            <p:spPr bwMode="auto">
              <a:xfrm>
                <a:off x="7200" y="864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7" name="Line 35"/>
              <p:cNvSpPr>
                <a:spLocks noChangeShapeType="1"/>
              </p:cNvSpPr>
              <p:nvPr/>
            </p:nvSpPr>
            <p:spPr bwMode="auto">
              <a:xfrm>
                <a:off x="5940" y="75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8" name="Group 38"/>
            <p:cNvGrpSpPr>
              <a:grpSpLocks/>
            </p:cNvGrpSpPr>
            <p:nvPr/>
          </p:nvGrpSpPr>
          <p:grpSpPr bwMode="auto">
            <a:xfrm>
              <a:off x="5105400" y="2514600"/>
              <a:ext cx="3429000" cy="3543300"/>
              <a:chOff x="2160" y="1620"/>
              <a:chExt cx="5400" cy="5580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2160" y="6480"/>
                <a:ext cx="720" cy="720"/>
                <a:chOff x="9900" y="6120"/>
                <a:chExt cx="720" cy="720"/>
              </a:xfrm>
            </p:grpSpPr>
            <p:sp>
              <p:nvSpPr>
                <p:cNvPr id="4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9900" y="630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22</a:t>
                  </a:r>
                </a:p>
              </p:txBody>
            </p:sp>
            <p:sp>
              <p:nvSpPr>
                <p:cNvPr id="42" name="Oval 8"/>
                <p:cNvSpPr>
                  <a:spLocks noChangeArrowheads="1"/>
                </p:cNvSpPr>
                <p:nvPr/>
              </p:nvSpPr>
              <p:spPr bwMode="auto">
                <a:xfrm>
                  <a:off x="9900" y="6120"/>
                  <a:ext cx="720" cy="720"/>
                </a:xfrm>
                <a:prstGeom prst="ellips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" name="Group 9"/>
              <p:cNvGrpSpPr>
                <a:grpSpLocks/>
              </p:cNvGrpSpPr>
              <p:nvPr/>
            </p:nvGrpSpPr>
            <p:grpSpPr bwMode="auto">
              <a:xfrm>
                <a:off x="3060" y="5220"/>
                <a:ext cx="720" cy="720"/>
                <a:chOff x="7560" y="7560"/>
                <a:chExt cx="720" cy="720"/>
              </a:xfrm>
            </p:grpSpPr>
            <p:sp>
              <p:nvSpPr>
                <p:cNvPr id="3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560" y="77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25</a:t>
                  </a:r>
                </a:p>
              </p:txBody>
            </p:sp>
            <p:sp>
              <p:nvSpPr>
                <p:cNvPr id="40" name="Oval 11"/>
                <p:cNvSpPr>
                  <a:spLocks noChangeArrowheads="1"/>
                </p:cNvSpPr>
                <p:nvPr/>
              </p:nvSpPr>
              <p:spPr bwMode="auto">
                <a:xfrm>
                  <a:off x="7560" y="75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5040" y="5220"/>
                <a:ext cx="720" cy="720"/>
                <a:chOff x="6300" y="6660"/>
                <a:chExt cx="720" cy="720"/>
              </a:xfrm>
            </p:grpSpPr>
            <p:sp>
              <p:nvSpPr>
                <p:cNvPr id="3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30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35</a:t>
                  </a:r>
                </a:p>
              </p:txBody>
            </p:sp>
            <p:sp>
              <p:nvSpPr>
                <p:cNvPr id="38" name="Oval 14"/>
                <p:cNvSpPr>
                  <a:spLocks noChangeArrowheads="1"/>
                </p:cNvSpPr>
                <p:nvPr/>
              </p:nvSpPr>
              <p:spPr bwMode="auto">
                <a:xfrm>
                  <a:off x="630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3" name="Group 12"/>
              <p:cNvGrpSpPr>
                <a:grpSpLocks/>
              </p:cNvGrpSpPr>
              <p:nvPr/>
            </p:nvGrpSpPr>
            <p:grpSpPr bwMode="auto">
              <a:xfrm>
                <a:off x="2340" y="3960"/>
                <a:ext cx="720" cy="720"/>
                <a:chOff x="8820" y="4860"/>
                <a:chExt cx="720" cy="720"/>
              </a:xfrm>
            </p:grpSpPr>
            <p:sp>
              <p:nvSpPr>
                <p:cNvPr id="3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882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10</a:t>
                  </a:r>
                </a:p>
              </p:txBody>
            </p:sp>
            <p:sp>
              <p:nvSpPr>
                <p:cNvPr id="36" name="Oval 17"/>
                <p:cNvSpPr>
                  <a:spLocks noChangeArrowheads="1"/>
                </p:cNvSpPr>
                <p:nvPr/>
              </p:nvSpPr>
              <p:spPr bwMode="auto">
                <a:xfrm>
                  <a:off x="882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4" name="Group 18"/>
              <p:cNvGrpSpPr>
                <a:grpSpLocks/>
              </p:cNvGrpSpPr>
              <p:nvPr/>
            </p:nvGrpSpPr>
            <p:grpSpPr bwMode="auto">
              <a:xfrm>
                <a:off x="3960" y="3960"/>
                <a:ext cx="720" cy="720"/>
                <a:chOff x="6480" y="4860"/>
                <a:chExt cx="720" cy="720"/>
              </a:xfrm>
            </p:grpSpPr>
            <p:sp>
              <p:nvSpPr>
                <p:cNvPr id="3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48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30</a:t>
                  </a:r>
                </a:p>
              </p:txBody>
            </p:sp>
            <p:sp>
              <p:nvSpPr>
                <p:cNvPr id="34" name="Oval 20"/>
                <p:cNvSpPr>
                  <a:spLocks noChangeArrowheads="1"/>
                </p:cNvSpPr>
                <p:nvPr/>
              </p:nvSpPr>
              <p:spPr bwMode="auto">
                <a:xfrm>
                  <a:off x="648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5" name="Text Box 21"/>
              <p:cNvSpPr txBox="1">
                <a:spLocks noChangeArrowheads="1"/>
              </p:cNvSpPr>
              <p:nvPr/>
            </p:nvSpPr>
            <p:spPr bwMode="auto">
              <a:xfrm>
                <a:off x="3060" y="2754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20</a:t>
                </a: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auto">
              <a:xfrm>
                <a:off x="3060" y="2700"/>
                <a:ext cx="720" cy="720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 dirty="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Text Box 23"/>
              <p:cNvSpPr txBox="1">
                <a:spLocks noChangeArrowheads="1"/>
              </p:cNvSpPr>
              <p:nvPr/>
            </p:nvSpPr>
            <p:spPr bwMode="auto">
              <a:xfrm>
                <a:off x="4500" y="180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40</a:t>
                </a:r>
              </a:p>
            </p:txBody>
          </p:sp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4500" y="1620"/>
                <a:ext cx="720" cy="7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9" name="Group 25"/>
              <p:cNvGrpSpPr>
                <a:grpSpLocks/>
              </p:cNvGrpSpPr>
              <p:nvPr/>
            </p:nvGrpSpPr>
            <p:grpSpPr bwMode="auto">
              <a:xfrm>
                <a:off x="5760" y="2700"/>
                <a:ext cx="720" cy="720"/>
                <a:chOff x="4140" y="4320"/>
                <a:chExt cx="720" cy="720"/>
              </a:xfrm>
            </p:grpSpPr>
            <p:sp>
              <p:nvSpPr>
                <p:cNvPr id="3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140" y="450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50</a:t>
                  </a:r>
                </a:p>
              </p:txBody>
            </p:sp>
            <p:sp>
              <p:nvSpPr>
                <p:cNvPr id="32" name="Oval 27"/>
                <p:cNvSpPr>
                  <a:spLocks noChangeArrowheads="1"/>
                </p:cNvSpPr>
                <p:nvPr/>
              </p:nvSpPr>
              <p:spPr bwMode="auto">
                <a:xfrm>
                  <a:off x="4140" y="432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20" name="Group 28"/>
              <p:cNvGrpSpPr>
                <a:grpSpLocks/>
              </p:cNvGrpSpPr>
              <p:nvPr/>
            </p:nvGrpSpPr>
            <p:grpSpPr bwMode="auto">
              <a:xfrm>
                <a:off x="6840" y="3960"/>
                <a:ext cx="720" cy="720"/>
                <a:chOff x="8820" y="6660"/>
                <a:chExt cx="720" cy="720"/>
              </a:xfrm>
            </p:grpSpPr>
            <p:sp>
              <p:nvSpPr>
                <p:cNvPr id="2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82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60</a:t>
                  </a:r>
                </a:p>
              </p:txBody>
            </p:sp>
            <p:sp>
              <p:nvSpPr>
                <p:cNvPr id="30" name="Oval 30"/>
                <p:cNvSpPr>
                  <a:spLocks noChangeArrowheads="1"/>
                </p:cNvSpPr>
                <p:nvPr/>
              </p:nvSpPr>
              <p:spPr bwMode="auto">
                <a:xfrm>
                  <a:off x="882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1" name="Line 31"/>
              <p:cNvSpPr>
                <a:spLocks noChangeShapeType="1"/>
              </p:cNvSpPr>
              <p:nvPr/>
            </p:nvSpPr>
            <p:spPr bwMode="auto">
              <a:xfrm flipH="1">
                <a:off x="3600" y="21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 flipH="1">
                <a:off x="2880" y="3420"/>
                <a:ext cx="36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>
                <a:off x="3600" y="3420"/>
                <a:ext cx="72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Line 34"/>
              <p:cNvSpPr>
                <a:spLocks noChangeShapeType="1"/>
              </p:cNvSpPr>
              <p:nvPr/>
            </p:nvSpPr>
            <p:spPr bwMode="auto">
              <a:xfrm flipH="1">
                <a:off x="3600" y="4680"/>
                <a:ext cx="54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Line 35"/>
              <p:cNvSpPr>
                <a:spLocks noChangeShapeType="1"/>
              </p:cNvSpPr>
              <p:nvPr/>
            </p:nvSpPr>
            <p:spPr bwMode="auto">
              <a:xfrm>
                <a:off x="4500" y="450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Line 36"/>
              <p:cNvSpPr>
                <a:spLocks noChangeShapeType="1"/>
              </p:cNvSpPr>
              <p:nvPr/>
            </p:nvSpPr>
            <p:spPr bwMode="auto">
              <a:xfrm>
                <a:off x="6300" y="324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Line 37"/>
              <p:cNvSpPr>
                <a:spLocks noChangeShapeType="1"/>
              </p:cNvSpPr>
              <p:nvPr/>
            </p:nvSpPr>
            <p:spPr bwMode="auto">
              <a:xfrm>
                <a:off x="5040" y="21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Line 38"/>
              <p:cNvSpPr>
                <a:spLocks noChangeShapeType="1"/>
              </p:cNvSpPr>
              <p:nvPr/>
            </p:nvSpPr>
            <p:spPr bwMode="auto">
              <a:xfrm flipH="1">
                <a:off x="2520" y="5760"/>
                <a:ext cx="72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" name="Right Arrow 8"/>
            <p:cNvSpPr/>
            <p:nvPr/>
          </p:nvSpPr>
          <p:spPr>
            <a:xfrm>
              <a:off x="3962400" y="3581400"/>
              <a:ext cx="1270924" cy="228600"/>
            </a:xfrm>
            <a:prstGeom prst="rightArrow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852891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3834848" y="3165748"/>
            <a:ext cx="1270924" cy="2286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" name="Group 6"/>
          <p:cNvGrpSpPr/>
          <p:nvPr/>
        </p:nvGrpSpPr>
        <p:grpSpPr>
          <a:xfrm>
            <a:off x="533772" y="2022748"/>
            <a:ext cx="3429000" cy="3543300"/>
            <a:chOff x="685800" y="1981200"/>
            <a:chExt cx="3429000" cy="3543300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685800" y="1981200"/>
              <a:ext cx="3429000" cy="3543300"/>
              <a:chOff x="2160" y="1620"/>
              <a:chExt cx="5400" cy="5580"/>
            </a:xfrm>
          </p:grpSpPr>
          <p:grpSp>
            <p:nvGrpSpPr>
              <p:cNvPr id="13" name="Group 6"/>
              <p:cNvGrpSpPr>
                <a:grpSpLocks/>
              </p:cNvGrpSpPr>
              <p:nvPr/>
            </p:nvGrpSpPr>
            <p:grpSpPr bwMode="auto">
              <a:xfrm>
                <a:off x="2160" y="6480"/>
                <a:ext cx="720" cy="720"/>
                <a:chOff x="9900" y="6120"/>
                <a:chExt cx="720" cy="720"/>
              </a:xfrm>
            </p:grpSpPr>
            <p:sp>
              <p:nvSpPr>
                <p:cNvPr id="4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9900" y="630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22</a:t>
                  </a:r>
                </a:p>
              </p:txBody>
            </p:sp>
            <p:sp>
              <p:nvSpPr>
                <p:cNvPr id="45" name="Oval 8"/>
                <p:cNvSpPr>
                  <a:spLocks noChangeArrowheads="1"/>
                </p:cNvSpPr>
                <p:nvPr/>
              </p:nvSpPr>
              <p:spPr bwMode="auto">
                <a:xfrm>
                  <a:off x="9900" y="612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4" name="Group 9"/>
              <p:cNvGrpSpPr>
                <a:grpSpLocks/>
              </p:cNvGrpSpPr>
              <p:nvPr/>
            </p:nvGrpSpPr>
            <p:grpSpPr bwMode="auto">
              <a:xfrm>
                <a:off x="3060" y="5220"/>
                <a:ext cx="720" cy="720"/>
                <a:chOff x="7560" y="7560"/>
                <a:chExt cx="720" cy="720"/>
              </a:xfrm>
            </p:grpSpPr>
            <p:sp>
              <p:nvSpPr>
                <p:cNvPr id="4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560" y="77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25</a:t>
                  </a:r>
                </a:p>
              </p:txBody>
            </p:sp>
            <p:sp>
              <p:nvSpPr>
                <p:cNvPr id="43" name="Oval 11"/>
                <p:cNvSpPr>
                  <a:spLocks noChangeArrowheads="1"/>
                </p:cNvSpPr>
                <p:nvPr/>
              </p:nvSpPr>
              <p:spPr bwMode="auto">
                <a:xfrm>
                  <a:off x="7560" y="75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5" name="Group 12"/>
              <p:cNvGrpSpPr>
                <a:grpSpLocks/>
              </p:cNvGrpSpPr>
              <p:nvPr/>
            </p:nvGrpSpPr>
            <p:grpSpPr bwMode="auto">
              <a:xfrm>
                <a:off x="5040" y="5220"/>
                <a:ext cx="720" cy="720"/>
                <a:chOff x="6300" y="6660"/>
                <a:chExt cx="720" cy="720"/>
              </a:xfrm>
            </p:grpSpPr>
            <p:sp>
              <p:nvSpPr>
                <p:cNvPr id="4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30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35</a:t>
                  </a:r>
                </a:p>
              </p:txBody>
            </p:sp>
            <p:sp>
              <p:nvSpPr>
                <p:cNvPr id="41" name="Oval 14"/>
                <p:cNvSpPr>
                  <a:spLocks noChangeArrowheads="1"/>
                </p:cNvSpPr>
                <p:nvPr/>
              </p:nvSpPr>
              <p:spPr bwMode="auto">
                <a:xfrm>
                  <a:off x="630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6" name="Group 15"/>
              <p:cNvGrpSpPr>
                <a:grpSpLocks/>
              </p:cNvGrpSpPr>
              <p:nvPr/>
            </p:nvGrpSpPr>
            <p:grpSpPr bwMode="auto">
              <a:xfrm>
                <a:off x="2340" y="3960"/>
                <a:ext cx="720" cy="720"/>
                <a:chOff x="8820" y="4860"/>
                <a:chExt cx="720" cy="720"/>
              </a:xfrm>
            </p:grpSpPr>
            <p:sp>
              <p:nvSpPr>
                <p:cNvPr id="3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882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10</a:t>
                  </a:r>
                </a:p>
              </p:txBody>
            </p:sp>
            <p:sp>
              <p:nvSpPr>
                <p:cNvPr id="39" name="Oval 17"/>
                <p:cNvSpPr>
                  <a:spLocks noChangeArrowheads="1"/>
                </p:cNvSpPr>
                <p:nvPr/>
              </p:nvSpPr>
              <p:spPr bwMode="auto">
                <a:xfrm>
                  <a:off x="882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7" name="Group 18"/>
              <p:cNvGrpSpPr>
                <a:grpSpLocks/>
              </p:cNvGrpSpPr>
              <p:nvPr/>
            </p:nvGrpSpPr>
            <p:grpSpPr bwMode="auto">
              <a:xfrm>
                <a:off x="3960" y="3960"/>
                <a:ext cx="720" cy="720"/>
                <a:chOff x="6480" y="4860"/>
                <a:chExt cx="720" cy="720"/>
              </a:xfrm>
            </p:grpSpPr>
            <p:sp>
              <p:nvSpPr>
                <p:cNvPr id="3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480" y="50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30</a:t>
                  </a:r>
                </a:p>
              </p:txBody>
            </p:sp>
            <p:sp>
              <p:nvSpPr>
                <p:cNvPr id="37" name="Oval 20"/>
                <p:cNvSpPr>
                  <a:spLocks noChangeArrowheads="1"/>
                </p:cNvSpPr>
                <p:nvPr/>
              </p:nvSpPr>
              <p:spPr bwMode="auto">
                <a:xfrm>
                  <a:off x="6480" y="48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18" name="Text Box 21"/>
              <p:cNvSpPr txBox="1">
                <a:spLocks noChangeArrowheads="1"/>
              </p:cNvSpPr>
              <p:nvPr/>
            </p:nvSpPr>
            <p:spPr bwMode="auto">
              <a:xfrm>
                <a:off x="3060" y="288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20</a:t>
                </a:r>
              </a:p>
            </p:txBody>
          </p:sp>
          <p:sp>
            <p:nvSpPr>
              <p:cNvPr id="19" name="Oval 22"/>
              <p:cNvSpPr>
                <a:spLocks noChangeArrowheads="1"/>
              </p:cNvSpPr>
              <p:nvPr/>
            </p:nvSpPr>
            <p:spPr bwMode="auto">
              <a:xfrm>
                <a:off x="3060" y="2700"/>
                <a:ext cx="720" cy="72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 dirty="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" name="Text Box 23"/>
              <p:cNvSpPr txBox="1">
                <a:spLocks noChangeArrowheads="1"/>
              </p:cNvSpPr>
              <p:nvPr/>
            </p:nvSpPr>
            <p:spPr bwMode="auto">
              <a:xfrm>
                <a:off x="4500" y="180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40</a:t>
                </a:r>
              </a:p>
            </p:txBody>
          </p:sp>
          <p:sp>
            <p:nvSpPr>
              <p:cNvPr id="21" name="Oval 24"/>
              <p:cNvSpPr>
                <a:spLocks noChangeArrowheads="1"/>
              </p:cNvSpPr>
              <p:nvPr/>
            </p:nvSpPr>
            <p:spPr bwMode="auto">
              <a:xfrm>
                <a:off x="4500" y="1620"/>
                <a:ext cx="720" cy="72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22" name="Group 25"/>
              <p:cNvGrpSpPr>
                <a:grpSpLocks/>
              </p:cNvGrpSpPr>
              <p:nvPr/>
            </p:nvGrpSpPr>
            <p:grpSpPr bwMode="auto">
              <a:xfrm>
                <a:off x="5760" y="2700"/>
                <a:ext cx="720" cy="720"/>
                <a:chOff x="4140" y="4320"/>
                <a:chExt cx="720" cy="720"/>
              </a:xfrm>
            </p:grpSpPr>
            <p:sp>
              <p:nvSpPr>
                <p:cNvPr id="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140" y="450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50</a:t>
                  </a:r>
                </a:p>
              </p:txBody>
            </p:sp>
            <p:sp>
              <p:nvSpPr>
                <p:cNvPr id="35" name="Oval 27"/>
                <p:cNvSpPr>
                  <a:spLocks noChangeArrowheads="1"/>
                </p:cNvSpPr>
                <p:nvPr/>
              </p:nvSpPr>
              <p:spPr bwMode="auto">
                <a:xfrm>
                  <a:off x="4140" y="432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23" name="Group 28"/>
              <p:cNvGrpSpPr>
                <a:grpSpLocks/>
              </p:cNvGrpSpPr>
              <p:nvPr/>
            </p:nvGrpSpPr>
            <p:grpSpPr bwMode="auto">
              <a:xfrm>
                <a:off x="6840" y="3960"/>
                <a:ext cx="720" cy="720"/>
                <a:chOff x="8820" y="6660"/>
                <a:chExt cx="720" cy="720"/>
              </a:xfrm>
            </p:grpSpPr>
            <p:sp>
              <p:nvSpPr>
                <p:cNvPr id="3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820" y="6840"/>
                  <a:ext cx="720" cy="3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>
                    <a:defRPr/>
                  </a:pPr>
                  <a:r>
                    <a:rPr lang="en-US" sz="1600">
                      <a:latin typeface="+mn-lt"/>
                      <a:ea typeface="ＭＳ Ｐゴシック" charset="0"/>
                      <a:cs typeface="ＭＳ Ｐゴシック" charset="0"/>
                    </a:rPr>
                    <a:t>60</a:t>
                  </a:r>
                </a:p>
              </p:txBody>
            </p:sp>
            <p:sp>
              <p:nvSpPr>
                <p:cNvPr id="33" name="Oval 30"/>
                <p:cNvSpPr>
                  <a:spLocks noChangeArrowheads="1"/>
                </p:cNvSpPr>
                <p:nvPr/>
              </p:nvSpPr>
              <p:spPr bwMode="auto">
                <a:xfrm>
                  <a:off x="8820" y="6660"/>
                  <a:ext cx="720" cy="72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fr-FR" sz="1600"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4" name="Line 31"/>
              <p:cNvSpPr>
                <a:spLocks noChangeShapeType="1"/>
              </p:cNvSpPr>
              <p:nvPr/>
            </p:nvSpPr>
            <p:spPr bwMode="auto">
              <a:xfrm flipH="1">
                <a:off x="3600" y="21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Line 32"/>
              <p:cNvSpPr>
                <a:spLocks noChangeShapeType="1"/>
              </p:cNvSpPr>
              <p:nvPr/>
            </p:nvSpPr>
            <p:spPr bwMode="auto">
              <a:xfrm flipH="1">
                <a:off x="2880" y="3420"/>
                <a:ext cx="36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Line 33"/>
              <p:cNvSpPr>
                <a:spLocks noChangeShapeType="1"/>
              </p:cNvSpPr>
              <p:nvPr/>
            </p:nvSpPr>
            <p:spPr bwMode="auto">
              <a:xfrm>
                <a:off x="3600" y="3420"/>
                <a:ext cx="72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Line 34"/>
              <p:cNvSpPr>
                <a:spLocks noChangeShapeType="1"/>
              </p:cNvSpPr>
              <p:nvPr/>
            </p:nvSpPr>
            <p:spPr bwMode="auto">
              <a:xfrm flipH="1">
                <a:off x="3600" y="4680"/>
                <a:ext cx="54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Line 35"/>
              <p:cNvSpPr>
                <a:spLocks noChangeShapeType="1"/>
              </p:cNvSpPr>
              <p:nvPr/>
            </p:nvSpPr>
            <p:spPr bwMode="auto">
              <a:xfrm>
                <a:off x="4500" y="450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" name="Line 36"/>
              <p:cNvSpPr>
                <a:spLocks noChangeShapeType="1"/>
              </p:cNvSpPr>
              <p:nvPr/>
            </p:nvSpPr>
            <p:spPr bwMode="auto">
              <a:xfrm>
                <a:off x="6300" y="3240"/>
                <a:ext cx="72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" name="Line 37"/>
              <p:cNvSpPr>
                <a:spLocks noChangeShapeType="1"/>
              </p:cNvSpPr>
              <p:nvPr/>
            </p:nvSpPr>
            <p:spPr bwMode="auto">
              <a:xfrm>
                <a:off x="5040" y="2160"/>
                <a:ext cx="90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" name="Line 38"/>
              <p:cNvSpPr>
                <a:spLocks noChangeShapeType="1"/>
              </p:cNvSpPr>
              <p:nvPr/>
            </p:nvSpPr>
            <p:spPr bwMode="auto">
              <a:xfrm flipH="1">
                <a:off x="2520" y="5760"/>
                <a:ext cx="72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62504" y="23592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2104" y="31212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K3</a:t>
              </a:r>
            </a:p>
          </p:txBody>
        </p:sp>
        <p:sp>
          <p:nvSpPr>
            <p:cNvPr id="11" name="Freeform 73"/>
            <p:cNvSpPr>
              <a:spLocks/>
            </p:cNvSpPr>
            <p:nvPr/>
          </p:nvSpPr>
          <p:spPr bwMode="auto">
            <a:xfrm>
              <a:off x="1828800" y="4114800"/>
              <a:ext cx="457200" cy="200025"/>
            </a:xfrm>
            <a:custGeom>
              <a:avLst/>
              <a:gdLst>
                <a:gd name="T0" fmla="*/ 0 w 720"/>
                <a:gd name="T1" fmla="*/ 314 h 316"/>
                <a:gd name="T2" fmla="*/ 60 w 720"/>
                <a:gd name="T3" fmla="*/ 90 h 316"/>
                <a:gd name="T4" fmla="*/ 225 w 720"/>
                <a:gd name="T5" fmla="*/ 0 h 316"/>
                <a:gd name="T6" fmla="*/ 465 w 720"/>
                <a:gd name="T7" fmla="*/ 45 h 316"/>
                <a:gd name="T8" fmla="*/ 720 w 720"/>
                <a:gd name="T9" fmla="*/ 315 h 3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" h="316">
                  <a:moveTo>
                    <a:pt x="0" y="315"/>
                  </a:moveTo>
                  <a:lnTo>
                    <a:pt x="60" y="90"/>
                  </a:lnTo>
                  <a:lnTo>
                    <a:pt x="225" y="0"/>
                  </a:lnTo>
                  <a:lnTo>
                    <a:pt x="465" y="45"/>
                  </a:lnTo>
                  <a:lnTo>
                    <a:pt x="720" y="31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3000" y="3962400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20072" y="2060848"/>
            <a:ext cx="3314700" cy="3619500"/>
            <a:chOff x="5372100" y="2019300"/>
            <a:chExt cx="3314700" cy="3619500"/>
          </a:xfrm>
        </p:grpSpPr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5867400" y="3352800"/>
              <a:ext cx="457200" cy="200025"/>
            </a:xfrm>
            <a:custGeom>
              <a:avLst/>
              <a:gdLst>
                <a:gd name="T0" fmla="*/ 720 w 720"/>
                <a:gd name="T1" fmla="*/ 314 h 316"/>
                <a:gd name="T2" fmla="*/ 540 w 720"/>
                <a:gd name="T3" fmla="*/ 120 h 316"/>
                <a:gd name="T4" fmla="*/ 315 w 720"/>
                <a:gd name="T5" fmla="*/ 0 h 316"/>
                <a:gd name="T6" fmla="*/ 120 w 720"/>
                <a:gd name="T7" fmla="*/ 75 h 316"/>
                <a:gd name="T8" fmla="*/ 0 w 720"/>
                <a:gd name="T9" fmla="*/ 315 h 3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" h="316">
                  <a:moveTo>
                    <a:pt x="720" y="315"/>
                  </a:moveTo>
                  <a:lnTo>
                    <a:pt x="540" y="120"/>
                  </a:lnTo>
                  <a:lnTo>
                    <a:pt x="315" y="0"/>
                  </a:lnTo>
                  <a:lnTo>
                    <a:pt x="120" y="75"/>
                  </a:lnTo>
                  <a:lnTo>
                    <a:pt x="0" y="31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48" name="Group 9"/>
            <p:cNvGrpSpPr>
              <a:grpSpLocks/>
            </p:cNvGrpSpPr>
            <p:nvPr/>
          </p:nvGrpSpPr>
          <p:grpSpPr bwMode="auto">
            <a:xfrm>
              <a:off x="5791200" y="4305300"/>
              <a:ext cx="495300" cy="457200"/>
              <a:chOff x="7500" y="7560"/>
              <a:chExt cx="780" cy="720"/>
            </a:xfrm>
          </p:grpSpPr>
          <p:sp>
            <p:nvSpPr>
              <p:cNvPr id="81" name="Text Box 10"/>
              <p:cNvSpPr txBox="1">
                <a:spLocks noChangeArrowheads="1"/>
              </p:cNvSpPr>
              <p:nvPr/>
            </p:nvSpPr>
            <p:spPr bwMode="auto">
              <a:xfrm>
                <a:off x="7500" y="77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22</a:t>
                </a:r>
              </a:p>
            </p:txBody>
          </p:sp>
          <p:sp>
            <p:nvSpPr>
              <p:cNvPr id="82" name="Oval 11"/>
              <p:cNvSpPr>
                <a:spLocks noChangeArrowheads="1"/>
              </p:cNvSpPr>
              <p:nvPr/>
            </p:nvSpPr>
            <p:spPr bwMode="auto">
              <a:xfrm>
                <a:off x="7560" y="75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7086600" y="4305300"/>
              <a:ext cx="457200" cy="457200"/>
              <a:chOff x="6300" y="6660"/>
              <a:chExt cx="720" cy="720"/>
            </a:xfrm>
          </p:grpSpPr>
          <p:sp>
            <p:nvSpPr>
              <p:cNvPr id="79" name="Text Box 13"/>
              <p:cNvSpPr txBox="1">
                <a:spLocks noChangeArrowheads="1"/>
              </p:cNvSpPr>
              <p:nvPr/>
            </p:nvSpPr>
            <p:spPr bwMode="auto">
              <a:xfrm>
                <a:off x="6300" y="68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30</a:t>
                </a:r>
              </a:p>
            </p:txBody>
          </p:sp>
          <p:sp>
            <p:nvSpPr>
              <p:cNvPr id="80" name="Oval 14"/>
              <p:cNvSpPr>
                <a:spLocks noChangeArrowheads="1"/>
              </p:cNvSpPr>
              <p:nvPr/>
            </p:nvSpPr>
            <p:spPr bwMode="auto">
              <a:xfrm>
                <a:off x="6300" y="66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0" name="Group 15"/>
            <p:cNvGrpSpPr>
              <a:grpSpLocks/>
            </p:cNvGrpSpPr>
            <p:nvPr/>
          </p:nvGrpSpPr>
          <p:grpSpPr bwMode="auto">
            <a:xfrm>
              <a:off x="5372100" y="3505200"/>
              <a:ext cx="457200" cy="457200"/>
              <a:chOff x="8820" y="4860"/>
              <a:chExt cx="720" cy="720"/>
            </a:xfrm>
          </p:grpSpPr>
          <p:sp>
            <p:nvSpPr>
              <p:cNvPr id="77" name="Text Box 16"/>
              <p:cNvSpPr txBox="1">
                <a:spLocks noChangeArrowheads="1"/>
              </p:cNvSpPr>
              <p:nvPr/>
            </p:nvSpPr>
            <p:spPr bwMode="auto">
              <a:xfrm>
                <a:off x="8820" y="50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10</a:t>
                </a:r>
              </a:p>
            </p:txBody>
          </p:sp>
          <p:sp>
            <p:nvSpPr>
              <p:cNvPr id="78" name="Oval 17"/>
              <p:cNvSpPr>
                <a:spLocks noChangeArrowheads="1"/>
              </p:cNvSpPr>
              <p:nvPr/>
            </p:nvSpPr>
            <p:spPr bwMode="auto">
              <a:xfrm>
                <a:off x="8820" y="48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1" name="Group 18"/>
            <p:cNvGrpSpPr>
              <a:grpSpLocks/>
            </p:cNvGrpSpPr>
            <p:nvPr/>
          </p:nvGrpSpPr>
          <p:grpSpPr bwMode="auto">
            <a:xfrm>
              <a:off x="6400800" y="3505200"/>
              <a:ext cx="457200" cy="457200"/>
              <a:chOff x="6480" y="4860"/>
              <a:chExt cx="720" cy="720"/>
            </a:xfrm>
          </p:grpSpPr>
          <p:sp>
            <p:nvSpPr>
              <p:cNvPr id="75" name="Text Box 19"/>
              <p:cNvSpPr txBox="1">
                <a:spLocks noChangeArrowheads="1"/>
              </p:cNvSpPr>
              <p:nvPr/>
            </p:nvSpPr>
            <p:spPr bwMode="auto">
              <a:xfrm>
                <a:off x="6480" y="50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25</a:t>
                </a:r>
              </a:p>
            </p:txBody>
          </p:sp>
          <p:sp>
            <p:nvSpPr>
              <p:cNvPr id="76" name="Oval 20"/>
              <p:cNvSpPr>
                <a:spLocks noChangeArrowheads="1"/>
              </p:cNvSpPr>
              <p:nvPr/>
            </p:nvSpPr>
            <p:spPr bwMode="auto">
              <a:xfrm>
                <a:off x="6480" y="48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5829300" y="28194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20</a:t>
              </a:r>
            </a:p>
          </p:txBody>
        </p:sp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5829300" y="2705100"/>
              <a:ext cx="457200" cy="457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 dirty="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6743700" y="21336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40</a:t>
              </a:r>
            </a:p>
          </p:txBody>
        </p:sp>
        <p:sp>
          <p:nvSpPr>
            <p:cNvPr id="55" name="Oval 24"/>
            <p:cNvSpPr>
              <a:spLocks noChangeArrowheads="1"/>
            </p:cNvSpPr>
            <p:nvPr/>
          </p:nvSpPr>
          <p:spPr bwMode="auto">
            <a:xfrm>
              <a:off x="6743700" y="2019300"/>
              <a:ext cx="457200" cy="4572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6" name="Group 25"/>
            <p:cNvGrpSpPr>
              <a:grpSpLocks/>
            </p:cNvGrpSpPr>
            <p:nvPr/>
          </p:nvGrpSpPr>
          <p:grpSpPr bwMode="auto">
            <a:xfrm>
              <a:off x="7543800" y="2705100"/>
              <a:ext cx="457200" cy="457200"/>
              <a:chOff x="4140" y="4320"/>
              <a:chExt cx="720" cy="720"/>
            </a:xfrm>
          </p:grpSpPr>
          <p:sp>
            <p:nvSpPr>
              <p:cNvPr id="73" name="Text Box 26"/>
              <p:cNvSpPr txBox="1">
                <a:spLocks noChangeArrowheads="1"/>
              </p:cNvSpPr>
              <p:nvPr/>
            </p:nvSpPr>
            <p:spPr bwMode="auto">
              <a:xfrm>
                <a:off x="4140" y="450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50</a:t>
                </a:r>
              </a:p>
            </p:txBody>
          </p:sp>
          <p:sp>
            <p:nvSpPr>
              <p:cNvPr id="74" name="Oval 27"/>
              <p:cNvSpPr>
                <a:spLocks noChangeArrowheads="1"/>
              </p:cNvSpPr>
              <p:nvPr/>
            </p:nvSpPr>
            <p:spPr bwMode="auto">
              <a:xfrm>
                <a:off x="4140" y="432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7" name="Group 28"/>
            <p:cNvGrpSpPr>
              <a:grpSpLocks/>
            </p:cNvGrpSpPr>
            <p:nvPr/>
          </p:nvGrpSpPr>
          <p:grpSpPr bwMode="auto">
            <a:xfrm>
              <a:off x="8229600" y="3505200"/>
              <a:ext cx="457200" cy="457200"/>
              <a:chOff x="8820" y="6660"/>
              <a:chExt cx="720" cy="720"/>
            </a:xfrm>
          </p:grpSpPr>
          <p:sp>
            <p:nvSpPr>
              <p:cNvPr id="71" name="Text Box 29"/>
              <p:cNvSpPr txBox="1">
                <a:spLocks noChangeArrowheads="1"/>
              </p:cNvSpPr>
              <p:nvPr/>
            </p:nvSpPr>
            <p:spPr bwMode="auto">
              <a:xfrm>
                <a:off x="8820" y="68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60</a:t>
                </a:r>
              </a:p>
            </p:txBody>
          </p:sp>
          <p:sp>
            <p:nvSpPr>
              <p:cNvPr id="72" name="Oval 30"/>
              <p:cNvSpPr>
                <a:spLocks noChangeArrowheads="1"/>
              </p:cNvSpPr>
              <p:nvPr/>
            </p:nvSpPr>
            <p:spPr bwMode="auto">
              <a:xfrm>
                <a:off x="8820" y="66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8" name="Line 31"/>
            <p:cNvSpPr>
              <a:spLocks noChangeShapeType="1"/>
            </p:cNvSpPr>
            <p:nvPr/>
          </p:nvSpPr>
          <p:spPr bwMode="auto">
            <a:xfrm flipH="1">
              <a:off x="6172200" y="2362200"/>
              <a:ext cx="57150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Line 32"/>
            <p:cNvSpPr>
              <a:spLocks noChangeShapeType="1"/>
            </p:cNvSpPr>
            <p:nvPr/>
          </p:nvSpPr>
          <p:spPr bwMode="auto">
            <a:xfrm flipH="1">
              <a:off x="5715000" y="3162300"/>
              <a:ext cx="2286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Line 33"/>
            <p:cNvSpPr>
              <a:spLocks noChangeShapeType="1"/>
            </p:cNvSpPr>
            <p:nvPr/>
          </p:nvSpPr>
          <p:spPr bwMode="auto">
            <a:xfrm>
              <a:off x="6172200" y="3162300"/>
              <a:ext cx="4572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H="1">
              <a:off x="6172200" y="3962400"/>
              <a:ext cx="3429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Line 35"/>
            <p:cNvSpPr>
              <a:spLocks noChangeShapeType="1"/>
            </p:cNvSpPr>
            <p:nvPr/>
          </p:nvSpPr>
          <p:spPr bwMode="auto">
            <a:xfrm>
              <a:off x="6743700" y="38481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" name="Line 36"/>
            <p:cNvSpPr>
              <a:spLocks noChangeShapeType="1"/>
            </p:cNvSpPr>
            <p:nvPr/>
          </p:nvSpPr>
          <p:spPr bwMode="auto">
            <a:xfrm>
              <a:off x="7886700" y="30480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Line 37"/>
            <p:cNvSpPr>
              <a:spLocks noChangeShapeType="1"/>
            </p:cNvSpPr>
            <p:nvPr/>
          </p:nvSpPr>
          <p:spPr bwMode="auto">
            <a:xfrm>
              <a:off x="7086600" y="2362200"/>
              <a:ext cx="57150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834504" y="23973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86600" y="40356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K3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44104" y="31974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K2</a:t>
              </a:r>
            </a:p>
          </p:txBody>
        </p:sp>
        <p:sp>
          <p:nvSpPr>
            <p:cNvPr id="68" name="Text Box 13"/>
            <p:cNvSpPr txBox="1">
              <a:spLocks noChangeArrowheads="1"/>
            </p:cNvSpPr>
            <p:nvPr/>
          </p:nvSpPr>
          <p:spPr bwMode="auto">
            <a:xfrm>
              <a:off x="7810500" y="52959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>
                  <a:latin typeface="+mn-lt"/>
                  <a:ea typeface="ＭＳ Ｐゴシック" charset="0"/>
                  <a:cs typeface="ＭＳ Ｐゴシック" charset="0"/>
                </a:rPr>
                <a:t>35</a:t>
              </a:r>
            </a:p>
          </p:txBody>
        </p:sp>
        <p:sp>
          <p:nvSpPr>
            <p:cNvPr id="69" name="Oval 14"/>
            <p:cNvSpPr>
              <a:spLocks noChangeArrowheads="1"/>
            </p:cNvSpPr>
            <p:nvPr/>
          </p:nvSpPr>
          <p:spPr bwMode="auto">
            <a:xfrm>
              <a:off x="7810500" y="5181600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Line 35"/>
            <p:cNvSpPr>
              <a:spLocks noChangeShapeType="1"/>
            </p:cNvSpPr>
            <p:nvPr/>
          </p:nvSpPr>
          <p:spPr bwMode="auto">
            <a:xfrm>
              <a:off x="7467600" y="47244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270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3886200" y="3390900"/>
            <a:ext cx="1270924" cy="2286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" name="Group 6"/>
          <p:cNvGrpSpPr/>
          <p:nvPr/>
        </p:nvGrpSpPr>
        <p:grpSpPr>
          <a:xfrm>
            <a:off x="495300" y="2019300"/>
            <a:ext cx="3314700" cy="3619500"/>
            <a:chOff x="5372100" y="2019300"/>
            <a:chExt cx="3314700" cy="3619500"/>
          </a:xfrm>
        </p:grpSpPr>
        <p:sp>
          <p:nvSpPr>
            <p:cNvPr id="8" name="Freeform 39"/>
            <p:cNvSpPr>
              <a:spLocks/>
            </p:cNvSpPr>
            <p:nvPr/>
          </p:nvSpPr>
          <p:spPr bwMode="auto">
            <a:xfrm>
              <a:off x="5867400" y="3352800"/>
              <a:ext cx="457200" cy="200025"/>
            </a:xfrm>
            <a:custGeom>
              <a:avLst/>
              <a:gdLst>
                <a:gd name="T0" fmla="*/ 720 w 720"/>
                <a:gd name="T1" fmla="*/ 314 h 316"/>
                <a:gd name="T2" fmla="*/ 540 w 720"/>
                <a:gd name="T3" fmla="*/ 120 h 316"/>
                <a:gd name="T4" fmla="*/ 315 w 720"/>
                <a:gd name="T5" fmla="*/ 0 h 316"/>
                <a:gd name="T6" fmla="*/ 120 w 720"/>
                <a:gd name="T7" fmla="*/ 75 h 316"/>
                <a:gd name="T8" fmla="*/ 0 w 720"/>
                <a:gd name="T9" fmla="*/ 315 h 3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" h="316">
                  <a:moveTo>
                    <a:pt x="720" y="315"/>
                  </a:moveTo>
                  <a:lnTo>
                    <a:pt x="540" y="120"/>
                  </a:lnTo>
                  <a:lnTo>
                    <a:pt x="315" y="0"/>
                  </a:lnTo>
                  <a:lnTo>
                    <a:pt x="120" y="75"/>
                  </a:lnTo>
                  <a:lnTo>
                    <a:pt x="0" y="31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5791200" y="4305300"/>
              <a:ext cx="495300" cy="457200"/>
              <a:chOff x="7500" y="7560"/>
              <a:chExt cx="780" cy="720"/>
            </a:xfrm>
          </p:grpSpPr>
          <p:sp>
            <p:nvSpPr>
              <p:cNvPr id="42" name="Text Box 10"/>
              <p:cNvSpPr txBox="1">
                <a:spLocks noChangeArrowheads="1"/>
              </p:cNvSpPr>
              <p:nvPr/>
            </p:nvSpPr>
            <p:spPr bwMode="auto">
              <a:xfrm>
                <a:off x="7500" y="77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22</a:t>
                </a:r>
              </a:p>
            </p:txBody>
          </p:sp>
          <p:sp>
            <p:nvSpPr>
              <p:cNvPr id="43" name="Oval 11"/>
              <p:cNvSpPr>
                <a:spLocks noChangeArrowheads="1"/>
              </p:cNvSpPr>
              <p:nvPr/>
            </p:nvSpPr>
            <p:spPr bwMode="auto">
              <a:xfrm>
                <a:off x="7560" y="75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7086600" y="4305300"/>
              <a:ext cx="457200" cy="457200"/>
              <a:chOff x="6300" y="6660"/>
              <a:chExt cx="720" cy="720"/>
            </a:xfrm>
          </p:grpSpPr>
          <p:sp>
            <p:nvSpPr>
              <p:cNvPr id="40" name="Text Box 13"/>
              <p:cNvSpPr txBox="1">
                <a:spLocks noChangeArrowheads="1"/>
              </p:cNvSpPr>
              <p:nvPr/>
            </p:nvSpPr>
            <p:spPr bwMode="auto">
              <a:xfrm>
                <a:off x="6300" y="68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30</a:t>
                </a:r>
              </a:p>
            </p:txBody>
          </p: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6300" y="66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5372100" y="3505200"/>
              <a:ext cx="457200" cy="457200"/>
              <a:chOff x="8820" y="4860"/>
              <a:chExt cx="720" cy="720"/>
            </a:xfrm>
          </p:grpSpPr>
          <p:sp>
            <p:nvSpPr>
              <p:cNvPr id="38" name="Text Box 16"/>
              <p:cNvSpPr txBox="1">
                <a:spLocks noChangeArrowheads="1"/>
              </p:cNvSpPr>
              <p:nvPr/>
            </p:nvSpPr>
            <p:spPr bwMode="auto">
              <a:xfrm>
                <a:off x="8820" y="50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10</a:t>
                </a:r>
              </a:p>
            </p:txBody>
          </p:sp>
          <p:sp>
            <p:nvSpPr>
              <p:cNvPr id="39" name="Oval 17"/>
              <p:cNvSpPr>
                <a:spLocks noChangeArrowheads="1"/>
              </p:cNvSpPr>
              <p:nvPr/>
            </p:nvSpPr>
            <p:spPr bwMode="auto">
              <a:xfrm>
                <a:off x="8820" y="48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6400800" y="3505200"/>
              <a:ext cx="457200" cy="457200"/>
              <a:chOff x="6480" y="4860"/>
              <a:chExt cx="720" cy="720"/>
            </a:xfrm>
          </p:grpSpPr>
          <p:sp>
            <p:nvSpPr>
              <p:cNvPr id="36" name="Text Box 19"/>
              <p:cNvSpPr txBox="1">
                <a:spLocks noChangeArrowheads="1"/>
              </p:cNvSpPr>
              <p:nvPr/>
            </p:nvSpPr>
            <p:spPr bwMode="auto">
              <a:xfrm>
                <a:off x="6480" y="50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 dirty="0">
                    <a:latin typeface="+mn-lt"/>
                    <a:ea typeface="ＭＳ Ｐゴシック" charset="0"/>
                    <a:cs typeface="ＭＳ Ｐゴシック" charset="0"/>
                  </a:rPr>
                  <a:t>25</a:t>
                </a:r>
              </a:p>
            </p:txBody>
          </p:sp>
          <p:sp>
            <p:nvSpPr>
              <p:cNvPr id="37" name="Oval 20"/>
              <p:cNvSpPr>
                <a:spLocks noChangeArrowheads="1"/>
              </p:cNvSpPr>
              <p:nvPr/>
            </p:nvSpPr>
            <p:spPr bwMode="auto">
              <a:xfrm>
                <a:off x="6480" y="48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5829300" y="28194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20</a:t>
              </a: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829300" y="2705100"/>
              <a:ext cx="457200" cy="457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 dirty="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Text Box 23"/>
            <p:cNvSpPr txBox="1">
              <a:spLocks noChangeArrowheads="1"/>
            </p:cNvSpPr>
            <p:nvPr/>
          </p:nvSpPr>
          <p:spPr bwMode="auto">
            <a:xfrm>
              <a:off x="6743700" y="21336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40</a:t>
              </a: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6743700" y="2019300"/>
              <a:ext cx="457200" cy="4572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7" name="Group 25"/>
            <p:cNvGrpSpPr>
              <a:grpSpLocks/>
            </p:cNvGrpSpPr>
            <p:nvPr/>
          </p:nvGrpSpPr>
          <p:grpSpPr bwMode="auto">
            <a:xfrm>
              <a:off x="7543800" y="2705100"/>
              <a:ext cx="457200" cy="457200"/>
              <a:chOff x="4140" y="4320"/>
              <a:chExt cx="720" cy="720"/>
            </a:xfrm>
          </p:grpSpPr>
          <p:sp>
            <p:nvSpPr>
              <p:cNvPr id="34" name="Text Box 26"/>
              <p:cNvSpPr txBox="1">
                <a:spLocks noChangeArrowheads="1"/>
              </p:cNvSpPr>
              <p:nvPr/>
            </p:nvSpPr>
            <p:spPr bwMode="auto">
              <a:xfrm>
                <a:off x="4140" y="450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50</a:t>
                </a:r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4140" y="432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8" name="Group 28"/>
            <p:cNvGrpSpPr>
              <a:grpSpLocks/>
            </p:cNvGrpSpPr>
            <p:nvPr/>
          </p:nvGrpSpPr>
          <p:grpSpPr bwMode="auto">
            <a:xfrm>
              <a:off x="8229600" y="3505200"/>
              <a:ext cx="457200" cy="457200"/>
              <a:chOff x="8820" y="6660"/>
              <a:chExt cx="720" cy="720"/>
            </a:xfrm>
          </p:grpSpPr>
          <p:sp>
            <p:nvSpPr>
              <p:cNvPr id="32" name="Text Box 29"/>
              <p:cNvSpPr txBox="1">
                <a:spLocks noChangeArrowheads="1"/>
              </p:cNvSpPr>
              <p:nvPr/>
            </p:nvSpPr>
            <p:spPr bwMode="auto">
              <a:xfrm>
                <a:off x="8820" y="6840"/>
                <a:ext cx="720" cy="3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r>
                  <a:rPr lang="en-US" sz="1600">
                    <a:latin typeface="+mn-lt"/>
                    <a:ea typeface="ＭＳ Ｐゴシック" charset="0"/>
                    <a:cs typeface="ＭＳ Ｐゴシック" charset="0"/>
                  </a:rPr>
                  <a:t>60</a:t>
                </a:r>
              </a:p>
            </p:txBody>
          </p:sp>
          <p:sp>
            <p:nvSpPr>
              <p:cNvPr id="33" name="Oval 30"/>
              <p:cNvSpPr>
                <a:spLocks noChangeArrowheads="1"/>
              </p:cNvSpPr>
              <p:nvPr/>
            </p:nvSpPr>
            <p:spPr bwMode="auto">
              <a:xfrm>
                <a:off x="8820" y="6660"/>
                <a:ext cx="720" cy="72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fr-FR" sz="160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 flipH="1">
              <a:off x="6172200" y="2362200"/>
              <a:ext cx="57150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Line 32"/>
            <p:cNvSpPr>
              <a:spLocks noChangeShapeType="1"/>
            </p:cNvSpPr>
            <p:nvPr/>
          </p:nvSpPr>
          <p:spPr bwMode="auto">
            <a:xfrm flipH="1">
              <a:off x="5715000" y="3162300"/>
              <a:ext cx="2286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6172200" y="3162300"/>
              <a:ext cx="4572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 flipH="1">
              <a:off x="6172200" y="3962400"/>
              <a:ext cx="342900" cy="342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6743700" y="38481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7886700" y="30480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Line 37"/>
            <p:cNvSpPr>
              <a:spLocks noChangeShapeType="1"/>
            </p:cNvSpPr>
            <p:nvPr/>
          </p:nvSpPr>
          <p:spPr bwMode="auto">
            <a:xfrm>
              <a:off x="7086600" y="2362200"/>
              <a:ext cx="57150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34504" y="23973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86600" y="40356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4104" y="319742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K2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7810500" y="5295900"/>
              <a:ext cx="4572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>
                  <a:latin typeface="+mn-lt"/>
                  <a:ea typeface="ＭＳ Ｐゴシック" charset="0"/>
                  <a:cs typeface="ＭＳ Ｐゴシック" charset="0"/>
                </a:rPr>
                <a:t>35</a:t>
              </a:r>
            </a:p>
          </p:txBody>
        </p:sp>
        <p:sp>
          <p:nvSpPr>
            <p:cNvPr id="30" name="Oval 14"/>
            <p:cNvSpPr>
              <a:spLocks noChangeArrowheads="1"/>
            </p:cNvSpPr>
            <p:nvPr/>
          </p:nvSpPr>
          <p:spPr bwMode="auto">
            <a:xfrm>
              <a:off x="7810500" y="5181600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>
              <a:off x="7467600" y="4724400"/>
              <a:ext cx="457200" cy="571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4" name="Group 9"/>
          <p:cNvGrpSpPr>
            <a:grpSpLocks/>
          </p:cNvGrpSpPr>
          <p:nvPr/>
        </p:nvGrpSpPr>
        <p:grpSpPr bwMode="auto">
          <a:xfrm>
            <a:off x="5791200" y="4267200"/>
            <a:ext cx="495300" cy="457200"/>
            <a:chOff x="7500" y="7560"/>
            <a:chExt cx="780" cy="720"/>
          </a:xfrm>
        </p:grpSpPr>
        <p:sp>
          <p:nvSpPr>
            <p:cNvPr id="45" name="Text Box 10"/>
            <p:cNvSpPr txBox="1">
              <a:spLocks noChangeArrowheads="1"/>
            </p:cNvSpPr>
            <p:nvPr/>
          </p:nvSpPr>
          <p:spPr bwMode="auto">
            <a:xfrm>
              <a:off x="7500" y="77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22</a:t>
              </a:r>
            </a:p>
          </p:txBody>
        </p:sp>
        <p:sp>
          <p:nvSpPr>
            <p:cNvPr id="46" name="Oval 11"/>
            <p:cNvSpPr>
              <a:spLocks noChangeArrowheads="1"/>
            </p:cNvSpPr>
            <p:nvPr/>
          </p:nvSpPr>
          <p:spPr bwMode="auto">
            <a:xfrm>
              <a:off x="7560" y="75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7" name="Group 12"/>
          <p:cNvGrpSpPr>
            <a:grpSpLocks/>
          </p:cNvGrpSpPr>
          <p:nvPr/>
        </p:nvGrpSpPr>
        <p:grpSpPr bwMode="auto">
          <a:xfrm>
            <a:off x="7010400" y="4267200"/>
            <a:ext cx="457200" cy="457200"/>
            <a:chOff x="6300" y="6660"/>
            <a:chExt cx="720" cy="720"/>
          </a:xfrm>
        </p:grpSpPr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6300" y="68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35</a:t>
              </a:r>
            </a:p>
          </p:txBody>
        </p:sp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6300" y="66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0" name="Group 15"/>
          <p:cNvGrpSpPr>
            <a:grpSpLocks/>
          </p:cNvGrpSpPr>
          <p:nvPr/>
        </p:nvGrpSpPr>
        <p:grpSpPr bwMode="auto">
          <a:xfrm>
            <a:off x="5372100" y="3505200"/>
            <a:ext cx="457200" cy="457200"/>
            <a:chOff x="8820" y="4860"/>
            <a:chExt cx="720" cy="720"/>
          </a:xfrm>
        </p:grpSpPr>
        <p:sp>
          <p:nvSpPr>
            <p:cNvPr id="51" name="Text Box 16"/>
            <p:cNvSpPr txBox="1">
              <a:spLocks noChangeArrowheads="1"/>
            </p:cNvSpPr>
            <p:nvPr/>
          </p:nvSpPr>
          <p:spPr bwMode="auto">
            <a:xfrm>
              <a:off x="8820" y="50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20</a:t>
              </a:r>
            </a:p>
          </p:txBody>
        </p:sp>
        <p:sp>
          <p:nvSpPr>
            <p:cNvPr id="52" name="Oval 17"/>
            <p:cNvSpPr>
              <a:spLocks noChangeArrowheads="1"/>
            </p:cNvSpPr>
            <p:nvPr/>
          </p:nvSpPr>
          <p:spPr bwMode="auto">
            <a:xfrm>
              <a:off x="8820" y="48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3" name="Group 18"/>
          <p:cNvGrpSpPr>
            <a:grpSpLocks/>
          </p:cNvGrpSpPr>
          <p:nvPr/>
        </p:nvGrpSpPr>
        <p:grpSpPr bwMode="auto">
          <a:xfrm>
            <a:off x="6324600" y="3505200"/>
            <a:ext cx="457200" cy="457200"/>
            <a:chOff x="6480" y="4860"/>
            <a:chExt cx="720" cy="720"/>
          </a:xfrm>
        </p:grpSpPr>
        <p:sp>
          <p:nvSpPr>
            <p:cNvPr id="54" name="Text Box 19"/>
            <p:cNvSpPr txBox="1">
              <a:spLocks noChangeArrowheads="1"/>
            </p:cNvSpPr>
            <p:nvPr/>
          </p:nvSpPr>
          <p:spPr bwMode="auto">
            <a:xfrm>
              <a:off x="6480" y="50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30</a:t>
              </a:r>
            </a:p>
          </p:txBody>
        </p:sp>
        <p:sp>
          <p:nvSpPr>
            <p:cNvPr id="55" name="Oval 20"/>
            <p:cNvSpPr>
              <a:spLocks noChangeArrowheads="1"/>
            </p:cNvSpPr>
            <p:nvPr/>
          </p:nvSpPr>
          <p:spPr bwMode="auto">
            <a:xfrm>
              <a:off x="6480" y="48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" name="Text Box 21"/>
          <p:cNvSpPr txBox="1">
            <a:spLocks noChangeArrowheads="1"/>
          </p:cNvSpPr>
          <p:nvPr/>
        </p:nvSpPr>
        <p:spPr bwMode="auto">
          <a:xfrm>
            <a:off x="5829300" y="2819400"/>
            <a:ext cx="4572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sz="1600" dirty="0">
                <a:latin typeface="+mn-lt"/>
                <a:ea typeface="ＭＳ Ｐゴシック" charset="0"/>
                <a:cs typeface="ＭＳ Ｐゴシック" charset="0"/>
              </a:rPr>
              <a:t>25</a:t>
            </a:r>
          </a:p>
        </p:txBody>
      </p:sp>
      <p:sp>
        <p:nvSpPr>
          <p:cNvPr id="57" name="Oval 22"/>
          <p:cNvSpPr>
            <a:spLocks noChangeArrowheads="1"/>
          </p:cNvSpPr>
          <p:nvPr/>
        </p:nvSpPr>
        <p:spPr bwMode="auto">
          <a:xfrm>
            <a:off x="5829300" y="2705100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Text Box 23"/>
          <p:cNvSpPr txBox="1">
            <a:spLocks noChangeArrowheads="1"/>
          </p:cNvSpPr>
          <p:nvPr/>
        </p:nvSpPr>
        <p:spPr bwMode="auto">
          <a:xfrm>
            <a:off x="6743700" y="2133600"/>
            <a:ext cx="4572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sz="1600" dirty="0">
                <a:latin typeface="+mn-lt"/>
                <a:ea typeface="ＭＳ Ｐゴシック" charset="0"/>
                <a:cs typeface="ＭＳ Ｐゴシック" charset="0"/>
              </a:rPr>
              <a:t>40</a:t>
            </a:r>
          </a:p>
        </p:txBody>
      </p:sp>
      <p:sp>
        <p:nvSpPr>
          <p:cNvPr id="59" name="Oval 24"/>
          <p:cNvSpPr>
            <a:spLocks noChangeArrowheads="1"/>
          </p:cNvSpPr>
          <p:nvPr/>
        </p:nvSpPr>
        <p:spPr bwMode="auto">
          <a:xfrm>
            <a:off x="6743700" y="2019300"/>
            <a:ext cx="457200" cy="457200"/>
          </a:xfrm>
          <a:prstGeom prst="ellips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0" name="Group 25"/>
          <p:cNvGrpSpPr>
            <a:grpSpLocks/>
          </p:cNvGrpSpPr>
          <p:nvPr/>
        </p:nvGrpSpPr>
        <p:grpSpPr bwMode="auto">
          <a:xfrm>
            <a:off x="7543800" y="2705100"/>
            <a:ext cx="457200" cy="457200"/>
            <a:chOff x="4140" y="4320"/>
            <a:chExt cx="720" cy="720"/>
          </a:xfrm>
        </p:grpSpPr>
        <p:sp>
          <p:nvSpPr>
            <p:cNvPr id="61" name="Text Box 26"/>
            <p:cNvSpPr txBox="1">
              <a:spLocks noChangeArrowheads="1"/>
            </p:cNvSpPr>
            <p:nvPr/>
          </p:nvSpPr>
          <p:spPr bwMode="auto">
            <a:xfrm>
              <a:off x="4140" y="450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>
                  <a:latin typeface="+mn-lt"/>
                  <a:ea typeface="ＭＳ Ｐゴシック" charset="0"/>
                  <a:cs typeface="ＭＳ Ｐゴシック" charset="0"/>
                </a:rPr>
                <a:t>50</a:t>
              </a:r>
            </a:p>
          </p:txBody>
        </p:sp>
        <p:sp>
          <p:nvSpPr>
            <p:cNvPr id="62" name="Oval 27"/>
            <p:cNvSpPr>
              <a:spLocks noChangeArrowheads="1"/>
            </p:cNvSpPr>
            <p:nvPr/>
          </p:nvSpPr>
          <p:spPr bwMode="auto">
            <a:xfrm>
              <a:off x="4140" y="432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" name="Group 28"/>
          <p:cNvGrpSpPr>
            <a:grpSpLocks/>
          </p:cNvGrpSpPr>
          <p:nvPr/>
        </p:nvGrpSpPr>
        <p:grpSpPr bwMode="auto">
          <a:xfrm>
            <a:off x="8229600" y="3505200"/>
            <a:ext cx="457200" cy="457200"/>
            <a:chOff x="8820" y="6660"/>
            <a:chExt cx="720" cy="720"/>
          </a:xfrm>
        </p:grpSpPr>
        <p:sp>
          <p:nvSpPr>
            <p:cNvPr id="64" name="Text Box 29"/>
            <p:cNvSpPr txBox="1">
              <a:spLocks noChangeArrowheads="1"/>
            </p:cNvSpPr>
            <p:nvPr/>
          </p:nvSpPr>
          <p:spPr bwMode="auto">
            <a:xfrm>
              <a:off x="8820" y="68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>
                  <a:latin typeface="+mn-lt"/>
                  <a:ea typeface="ＭＳ Ｐゴシック" charset="0"/>
                  <a:cs typeface="ＭＳ Ｐゴシック" charset="0"/>
                </a:rPr>
                <a:t>60</a:t>
              </a:r>
            </a:p>
          </p:txBody>
        </p:sp>
        <p:sp>
          <p:nvSpPr>
            <p:cNvPr id="65" name="Oval 30"/>
            <p:cNvSpPr>
              <a:spLocks noChangeArrowheads="1"/>
            </p:cNvSpPr>
            <p:nvPr/>
          </p:nvSpPr>
          <p:spPr bwMode="auto">
            <a:xfrm>
              <a:off x="8820" y="66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6" name="Line 31"/>
          <p:cNvSpPr>
            <a:spLocks noChangeShapeType="1"/>
          </p:cNvSpPr>
          <p:nvPr/>
        </p:nvSpPr>
        <p:spPr bwMode="auto">
          <a:xfrm flipH="1">
            <a:off x="6172200" y="2362200"/>
            <a:ext cx="5715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H="1">
            <a:off x="5715000" y="3162300"/>
            <a:ext cx="2286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>
            <a:off x="6172200" y="3124200"/>
            <a:ext cx="30480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Line 35"/>
          <p:cNvSpPr>
            <a:spLocks noChangeShapeType="1"/>
          </p:cNvSpPr>
          <p:nvPr/>
        </p:nvSpPr>
        <p:spPr bwMode="auto">
          <a:xfrm>
            <a:off x="6743700" y="3848100"/>
            <a:ext cx="419100" cy="495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Line 36"/>
          <p:cNvSpPr>
            <a:spLocks noChangeShapeType="1"/>
          </p:cNvSpPr>
          <p:nvPr/>
        </p:nvSpPr>
        <p:spPr bwMode="auto">
          <a:xfrm>
            <a:off x="7886700" y="3048000"/>
            <a:ext cx="457200" cy="571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1" name="Line 37"/>
          <p:cNvSpPr>
            <a:spLocks noChangeShapeType="1"/>
          </p:cNvSpPr>
          <p:nvPr/>
        </p:nvSpPr>
        <p:spPr bwMode="auto">
          <a:xfrm>
            <a:off x="7086600" y="2362200"/>
            <a:ext cx="5715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10200" y="327660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n-lt"/>
              </a:rPr>
              <a:t>K1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44104" y="327362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n-lt"/>
              </a:rPr>
              <a:t>K3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67400" y="243542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n-lt"/>
              </a:rPr>
              <a:t>K2</a:t>
            </a:r>
          </a:p>
        </p:txBody>
      </p:sp>
      <p:grpSp>
        <p:nvGrpSpPr>
          <p:cNvPr id="75" name="Group 15"/>
          <p:cNvGrpSpPr>
            <a:grpSpLocks/>
          </p:cNvGrpSpPr>
          <p:nvPr/>
        </p:nvGrpSpPr>
        <p:grpSpPr bwMode="auto">
          <a:xfrm>
            <a:off x="4991100" y="4267200"/>
            <a:ext cx="457200" cy="457200"/>
            <a:chOff x="8820" y="4860"/>
            <a:chExt cx="720" cy="720"/>
          </a:xfrm>
        </p:grpSpPr>
        <p:sp>
          <p:nvSpPr>
            <p:cNvPr id="76" name="Text Box 16"/>
            <p:cNvSpPr txBox="1">
              <a:spLocks noChangeArrowheads="1"/>
            </p:cNvSpPr>
            <p:nvPr/>
          </p:nvSpPr>
          <p:spPr bwMode="auto">
            <a:xfrm>
              <a:off x="8820" y="504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ＭＳ Ｐゴシック" charset="0"/>
                  <a:cs typeface="ＭＳ Ｐゴシック" charset="0"/>
                </a:rPr>
                <a:t>10</a:t>
              </a:r>
            </a:p>
          </p:txBody>
        </p:sp>
        <p:sp>
          <p:nvSpPr>
            <p:cNvPr id="77" name="Oval 17"/>
            <p:cNvSpPr>
              <a:spLocks noChangeArrowheads="1"/>
            </p:cNvSpPr>
            <p:nvPr/>
          </p:nvSpPr>
          <p:spPr bwMode="auto">
            <a:xfrm>
              <a:off x="8820" y="4860"/>
              <a:ext cx="720" cy="7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FR" sz="1600"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8" name="Line 32"/>
          <p:cNvSpPr>
            <a:spLocks noChangeShapeType="1"/>
          </p:cNvSpPr>
          <p:nvPr/>
        </p:nvSpPr>
        <p:spPr bwMode="auto">
          <a:xfrm flipH="1">
            <a:off x="5257800" y="3924300"/>
            <a:ext cx="2286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>
            <a:off x="5715000" y="3886200"/>
            <a:ext cx="30480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 sz="160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Trees: RL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252028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Position </a:t>
            </a:r>
            <a:r>
              <a:rPr lang="en-US" sz="1800" b="1" dirty="0" err="1">
                <a:latin typeface="Consolas" panose="020B0609020204030204" pitchFamily="49" charset="0"/>
              </a:rPr>
              <a:t>DoubleRotateWithLeft</a:t>
            </a:r>
            <a:r>
              <a:rPr lang="en-US" sz="1800" dirty="0">
                <a:latin typeface="Consolas" panose="020B0609020204030204" pitchFamily="49" charset="0"/>
              </a:rPr>
              <a:t>( Position K3 )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 /* LL rotation between K1 and K2 */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K3-&gt;Left = </a:t>
            </a:r>
            <a:r>
              <a:rPr lang="en-US" sz="1800" dirty="0" err="1">
                <a:latin typeface="Consolas" panose="020B0609020204030204" pitchFamily="49" charset="0"/>
              </a:rPr>
              <a:t>SingleRotateWithRight</a:t>
            </a:r>
            <a:r>
              <a:rPr lang="en-US" sz="1800" dirty="0">
                <a:latin typeface="Consolas" panose="020B0609020204030204" pitchFamily="49" charset="0"/>
              </a:rPr>
              <a:t>( K3-&gt;Left 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/* RR rotation between K3 and K2 */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return </a:t>
            </a:r>
            <a:r>
              <a:rPr lang="en-US" sz="1800" dirty="0" err="1">
                <a:latin typeface="Consolas" panose="020B0609020204030204" pitchFamily="49" charset="0"/>
              </a:rPr>
              <a:t>SingleRotateWithLeft</a:t>
            </a:r>
            <a:r>
              <a:rPr lang="en-US" sz="1800" dirty="0">
                <a:latin typeface="Consolas" panose="020B0609020204030204" pitchFamily="49" charset="0"/>
              </a:rPr>
              <a:t>( K3 );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7" y="4220666"/>
            <a:ext cx="8877883" cy="20166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7948" y="3363617"/>
            <a:ext cx="30060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Single Left Rotation at K1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Single Right rotation at K3</a:t>
            </a:r>
          </a:p>
        </p:txBody>
      </p:sp>
    </p:spTree>
    <p:extLst>
      <p:ext uri="{BB962C8B-B14F-4D97-AF65-F5344CB8AC3E}">
        <p14:creationId xmlns:p14="http://schemas.microsoft.com/office/powerpoint/2010/main" val="26780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AVL Tree Deletion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08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Goal: </a:t>
            </a:r>
            <a:r>
              <a:rPr lang="en-US" dirty="0"/>
              <a:t>To preserve the </a:t>
            </a:r>
            <a:r>
              <a:rPr lang="en-US" dirty="0">
                <a:solidFill>
                  <a:srgbClr val="0070C0"/>
                </a:solidFill>
              </a:rPr>
              <a:t>height balance property of BST </a:t>
            </a:r>
            <a:r>
              <a:rPr lang="en-US" dirty="0"/>
              <a:t>after deletion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Step 1:</a:t>
            </a:r>
            <a:r>
              <a:rPr lang="en-US" dirty="0"/>
              <a:t> Perform BST delete</a:t>
            </a:r>
          </a:p>
          <a:p>
            <a:pPr lvl="1"/>
            <a:r>
              <a:rPr lang="en-US" dirty="0"/>
              <a:t>Maintains the BST property</a:t>
            </a:r>
          </a:p>
          <a:p>
            <a:pPr lvl="1"/>
            <a:r>
              <a:rPr lang="en-US" dirty="0"/>
              <a:t>May break the balance factors of ancestors!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Step 2:</a:t>
            </a:r>
            <a:r>
              <a:rPr lang="en-US" dirty="0"/>
              <a:t> Fix the AVL tree balance constraint</a:t>
            </a:r>
          </a:p>
          <a:p>
            <a:pPr lvl="1"/>
            <a:r>
              <a:rPr lang="en-US" dirty="0"/>
              <a:t>Perform transformation on the tree by means of rotation such that</a:t>
            </a:r>
          </a:p>
          <a:p>
            <a:pPr lvl="2"/>
            <a:r>
              <a:rPr lang="en-US" dirty="0"/>
              <a:t>BST property is maintained </a:t>
            </a:r>
          </a:p>
          <a:p>
            <a:pPr lvl="2"/>
            <a:r>
              <a:rPr lang="en-US" dirty="0"/>
              <a:t>Transformation fixes any balance factors that are &lt; -1 or &gt;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9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BST deletion breaks the </a:t>
            </a:r>
            <a:r>
              <a:rPr lang="en-US" dirty="0" err="1"/>
              <a:t>invarialants</a:t>
            </a:r>
            <a:r>
              <a:rPr lang="en-US" dirty="0"/>
              <a:t> of AVL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76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752103" y="2023333"/>
            <a:ext cx="7780337" cy="3925947"/>
            <a:chOff x="1287463" y="2316163"/>
            <a:chExt cx="7780337" cy="3925947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557463" y="2316163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71663" y="3486150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4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287463" y="4552950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243263" y="3482975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9</a:t>
              </a:r>
            </a:p>
          </p:txBody>
        </p:sp>
        <p:cxnSp>
          <p:nvCxnSpPr>
            <p:cNvPr id="11" name="Straight Arrow Connector 10"/>
            <p:cNvCxnSpPr>
              <a:stCxn id="7" idx="3"/>
              <a:endCxn id="8" idx="0"/>
            </p:cNvCxnSpPr>
            <p:nvPr/>
          </p:nvCxnSpPr>
          <p:spPr>
            <a:xfrm flipH="1">
              <a:off x="2214563" y="2836863"/>
              <a:ext cx="444500" cy="649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5"/>
              <a:endCxn id="10" idx="0"/>
            </p:cNvCxnSpPr>
            <p:nvPr/>
          </p:nvCxnSpPr>
          <p:spPr>
            <a:xfrm>
              <a:off x="3143250" y="2836863"/>
              <a:ext cx="442913" cy="6461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9" idx="0"/>
            </p:cNvCxnSpPr>
            <p:nvPr/>
          </p:nvCxnSpPr>
          <p:spPr>
            <a:xfrm flipH="1">
              <a:off x="1630363" y="4005263"/>
              <a:ext cx="342900" cy="5476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7086600" y="2319338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7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6400800" y="3489325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4</a:t>
              </a: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815013" y="4556125"/>
              <a:ext cx="685800" cy="609600"/>
            </a:xfrm>
            <a:prstGeom prst="ellipse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</a:p>
          </p:txBody>
        </p:sp>
        <p:cxnSp>
          <p:nvCxnSpPr>
            <p:cNvPr id="17" name="Straight Arrow Connector 16"/>
            <p:cNvCxnSpPr>
              <a:stCxn id="14" idx="3"/>
              <a:endCxn id="15" idx="0"/>
            </p:cNvCxnSpPr>
            <p:nvPr/>
          </p:nvCxnSpPr>
          <p:spPr>
            <a:xfrm flipH="1">
              <a:off x="6743700" y="2840038"/>
              <a:ext cx="442913" cy="6492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3"/>
              <a:endCxn id="16" idx="0"/>
            </p:cNvCxnSpPr>
            <p:nvPr/>
          </p:nvCxnSpPr>
          <p:spPr>
            <a:xfrm flipH="1">
              <a:off x="6157913" y="4008438"/>
              <a:ext cx="342900" cy="5476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/>
            <p:cNvSpPr>
              <a:spLocks noChangeArrowheads="1"/>
            </p:cNvSpPr>
            <p:nvPr/>
          </p:nvSpPr>
          <p:spPr bwMode="auto">
            <a:xfrm>
              <a:off x="4267200" y="3657600"/>
              <a:ext cx="1295400" cy="347663"/>
            </a:xfrm>
            <a:prstGeom prst="rightArrow">
              <a:avLst>
                <a:gd name="adj1" fmla="val 50000"/>
                <a:gd name="adj2" fmla="val 49994"/>
              </a:avLst>
            </a:prstGeom>
            <a:gradFill rotWithShape="1">
              <a:gsLst>
                <a:gs pos="0">
                  <a:srgbClr val="FF8F26"/>
                </a:gs>
                <a:gs pos="20000">
                  <a:srgbClr val="FF8F2A"/>
                </a:gs>
                <a:gs pos="100000">
                  <a:srgbClr val="CB6C1D"/>
                </a:gs>
              </a:gsLst>
              <a:lin ang="5400000"/>
            </a:gradFill>
            <a:ln w="9525">
              <a:solidFill>
                <a:srgbClr val="F69240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4211042" y="3195935"/>
              <a:ext cx="1244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+mn-lt"/>
                  <a:cs typeface="Arial" pitchFamily="34" charset="0"/>
                </a:rPr>
                <a:t>Delete(9)</a:t>
              </a:r>
            </a:p>
          </p:txBody>
        </p:sp>
        <p:cxnSp>
          <p:nvCxnSpPr>
            <p:cNvPr id="21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7535863" y="3335338"/>
              <a:ext cx="473075" cy="243998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</p:cxn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5970588" y="5842000"/>
              <a:ext cx="30972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u="sng" dirty="0">
                  <a:latin typeface="+mn-lt"/>
                  <a:cs typeface="Arial" pitchFamily="34" charset="0"/>
                </a:rPr>
                <a:t>NOT</a:t>
              </a:r>
              <a:r>
                <a:rPr lang="en-US" sz="2000" dirty="0">
                  <a:latin typeface="+mn-lt"/>
                  <a:cs typeface="Arial" pitchFamily="34" charset="0"/>
                </a:rPr>
                <a:t> an AVL tree!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996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BST deletion breaks the balance factors of </a:t>
            </a:r>
            <a:r>
              <a:rPr lang="en-US" dirty="0" err="1"/>
              <a:t>incestors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557463" y="2316163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7</a:t>
            </a: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1871663" y="3486150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4</a:t>
            </a: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1287463" y="4552950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243263" y="3482975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9</a:t>
            </a:r>
          </a:p>
        </p:txBody>
      </p:sp>
      <p:cxnSp>
        <p:nvCxnSpPr>
          <p:cNvPr id="39" name="Straight Arrow Connector 38"/>
          <p:cNvCxnSpPr>
            <a:stCxn id="35" idx="3"/>
            <a:endCxn id="36" idx="0"/>
          </p:cNvCxnSpPr>
          <p:nvPr/>
        </p:nvCxnSpPr>
        <p:spPr>
          <a:xfrm flipH="1">
            <a:off x="2214563" y="2836863"/>
            <a:ext cx="444500" cy="649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5"/>
            <a:endCxn id="38" idx="0"/>
          </p:cNvCxnSpPr>
          <p:nvPr/>
        </p:nvCxnSpPr>
        <p:spPr>
          <a:xfrm>
            <a:off x="3143250" y="2836863"/>
            <a:ext cx="442913" cy="646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37" idx="0"/>
          </p:cNvCxnSpPr>
          <p:nvPr/>
        </p:nvCxnSpPr>
        <p:spPr>
          <a:xfrm flipH="1">
            <a:off x="1630363" y="4005263"/>
            <a:ext cx="342900" cy="547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7086600" y="2319338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7</a:t>
            </a: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6400800" y="3489325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4</a:t>
            </a:r>
          </a:p>
        </p:txBody>
      </p:sp>
      <p:cxnSp>
        <p:nvCxnSpPr>
          <p:cNvPr id="44" name="Straight Arrow Connector 43"/>
          <p:cNvCxnSpPr>
            <a:stCxn id="42" idx="3"/>
            <a:endCxn id="43" idx="0"/>
          </p:cNvCxnSpPr>
          <p:nvPr/>
        </p:nvCxnSpPr>
        <p:spPr>
          <a:xfrm flipH="1">
            <a:off x="6743700" y="2840038"/>
            <a:ext cx="442913" cy="649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>
            <a:spLocks noChangeArrowheads="1"/>
          </p:cNvSpPr>
          <p:nvPr/>
        </p:nvSpPr>
        <p:spPr bwMode="auto">
          <a:xfrm>
            <a:off x="4267200" y="3657600"/>
            <a:ext cx="1295400" cy="441325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TextBox 16"/>
          <p:cNvSpPr txBox="1">
            <a:spLocks noChangeArrowheads="1"/>
          </p:cNvSpPr>
          <p:nvPr/>
        </p:nvSpPr>
        <p:spPr bwMode="auto">
          <a:xfrm>
            <a:off x="4257313" y="3152715"/>
            <a:ext cx="12442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  <a:cs typeface="Arial" pitchFamily="34" charset="0"/>
              </a:rPr>
              <a:t>Delete(3)</a:t>
            </a:r>
          </a:p>
        </p:txBody>
      </p:sp>
      <p:sp>
        <p:nvSpPr>
          <p:cNvPr id="47" name="TextBox 17"/>
          <p:cNvSpPr txBox="1">
            <a:spLocks noChangeArrowheads="1"/>
          </p:cNvSpPr>
          <p:nvPr/>
        </p:nvSpPr>
        <p:spPr bwMode="auto">
          <a:xfrm>
            <a:off x="2205038" y="2457450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48" name="TextBox 18"/>
          <p:cNvSpPr txBox="1">
            <a:spLocks noChangeArrowheads="1"/>
          </p:cNvSpPr>
          <p:nvPr/>
        </p:nvSpPr>
        <p:spPr bwMode="auto">
          <a:xfrm>
            <a:off x="1498600" y="3602038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49" name="TextBox 19"/>
          <p:cNvSpPr txBox="1">
            <a:spLocks noChangeArrowheads="1"/>
          </p:cNvSpPr>
          <p:nvPr/>
        </p:nvSpPr>
        <p:spPr bwMode="auto">
          <a:xfrm>
            <a:off x="946150" y="4656138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50" name="TextBox 20"/>
          <p:cNvSpPr txBox="1">
            <a:spLocks noChangeArrowheads="1"/>
          </p:cNvSpPr>
          <p:nvPr/>
        </p:nvSpPr>
        <p:spPr bwMode="auto">
          <a:xfrm>
            <a:off x="2841625" y="3614738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51" name="TextBox 30"/>
          <p:cNvSpPr txBox="1">
            <a:spLocks noChangeArrowheads="1"/>
          </p:cNvSpPr>
          <p:nvPr/>
        </p:nvSpPr>
        <p:spPr bwMode="auto">
          <a:xfrm>
            <a:off x="6705600" y="2362200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52" name="TextBox 31"/>
          <p:cNvSpPr txBox="1">
            <a:spLocks noChangeArrowheads="1"/>
          </p:cNvSpPr>
          <p:nvPr/>
        </p:nvSpPr>
        <p:spPr bwMode="auto">
          <a:xfrm>
            <a:off x="6019800" y="3429000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1</a:t>
            </a: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772400" y="3473450"/>
            <a:ext cx="685800" cy="609600"/>
          </a:xfrm>
          <a:prstGeom prst="ellipse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dk1"/>
                </a:solidFill>
                <a:latin typeface="+mn-lt"/>
                <a:ea typeface="+mn-ea"/>
              </a:rPr>
              <a:t>9</a:t>
            </a:r>
          </a:p>
        </p:txBody>
      </p:sp>
      <p:cxnSp>
        <p:nvCxnSpPr>
          <p:cNvPr id="54" name="Straight Arrow Connector 53"/>
          <p:cNvCxnSpPr>
            <a:stCxn id="42" idx="5"/>
            <a:endCxn id="53" idx="0"/>
          </p:cNvCxnSpPr>
          <p:nvPr/>
        </p:nvCxnSpPr>
        <p:spPr>
          <a:xfrm>
            <a:off x="7672388" y="2840038"/>
            <a:ext cx="442912" cy="63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6"/>
          <p:cNvSpPr txBox="1">
            <a:spLocks noChangeArrowheads="1"/>
          </p:cNvSpPr>
          <p:nvPr/>
        </p:nvSpPr>
        <p:spPr bwMode="auto">
          <a:xfrm>
            <a:off x="7370763" y="3605213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0</a:t>
            </a:r>
          </a:p>
        </p:txBody>
      </p:sp>
      <p:cxnSp>
        <p:nvCxnSpPr>
          <p:cNvPr id="56" name="Straight Arrow Connector 55"/>
          <p:cNvCxnSpPr>
            <a:cxnSpLocks noChangeShapeType="1"/>
            <a:endCxn id="52" idx="2"/>
          </p:cNvCxnSpPr>
          <p:nvPr/>
        </p:nvCxnSpPr>
        <p:spPr bwMode="auto">
          <a:xfrm flipV="1">
            <a:off x="5562600" y="3829110"/>
            <a:ext cx="619264" cy="187319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57" name="Straight Arrow Connector 56"/>
          <p:cNvCxnSpPr>
            <a:cxnSpLocks noChangeShapeType="1"/>
            <a:endCxn id="51" idx="2"/>
          </p:cNvCxnSpPr>
          <p:nvPr/>
        </p:nvCxnSpPr>
        <p:spPr bwMode="auto">
          <a:xfrm flipV="1">
            <a:off x="5715000" y="2762310"/>
            <a:ext cx="1152664" cy="3019366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58" name="Straight Connector 57"/>
          <p:cNvCxnSpPr>
            <a:cxnSpLocks noChangeShapeType="1"/>
          </p:cNvCxnSpPr>
          <p:nvPr/>
        </p:nvCxnSpPr>
        <p:spPr bwMode="auto">
          <a:xfrm>
            <a:off x="6753225" y="2438400"/>
            <a:ext cx="333375" cy="3603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9" name="Straight Connector 58"/>
          <p:cNvCxnSpPr>
            <a:cxnSpLocks noChangeShapeType="1"/>
          </p:cNvCxnSpPr>
          <p:nvPr/>
        </p:nvCxnSpPr>
        <p:spPr bwMode="auto">
          <a:xfrm flipH="1">
            <a:off x="6743700" y="2457450"/>
            <a:ext cx="333375" cy="360363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Connector 59"/>
          <p:cNvCxnSpPr>
            <a:cxnSpLocks noChangeShapeType="1"/>
          </p:cNvCxnSpPr>
          <p:nvPr/>
        </p:nvCxnSpPr>
        <p:spPr bwMode="auto">
          <a:xfrm>
            <a:off x="6040438" y="3552825"/>
            <a:ext cx="334962" cy="361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>
            <a:off x="6040438" y="3552825"/>
            <a:ext cx="334962" cy="36195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91200" y="3544888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+mn-lt"/>
                <a:cs typeface="Arial" pitchFamily="34" charset="0"/>
              </a:rPr>
              <a:t>0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456363" y="2436813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  <a:cs typeface="Arial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463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BST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Case 1: </a:t>
            </a:r>
            <a:r>
              <a:rPr lang="en-US" dirty="0"/>
              <a:t>Node to be deleted has degree 0 (i.e., leaf node)</a:t>
            </a:r>
          </a:p>
          <a:p>
            <a:pPr lvl="1"/>
            <a:r>
              <a:rPr lang="en-US" dirty="0"/>
              <a:t>Consider deleting node containing 62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Action position: </a:t>
            </a:r>
            <a:r>
              <a:rPr lang="en-US" dirty="0"/>
              <a:t>Reference to parent node from which a node has been </a:t>
            </a:r>
            <a:r>
              <a:rPr lang="en-US" dirty="0">
                <a:solidFill>
                  <a:srgbClr val="0070C0"/>
                </a:solidFill>
              </a:rPr>
              <a:t>physically removed</a:t>
            </a:r>
          </a:p>
          <a:p>
            <a:pPr lvl="1"/>
            <a:r>
              <a:rPr lang="en-US" dirty="0"/>
              <a:t>First node whose height may be changed by deletion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38" name="Image 4" descr="Screen Shot 2013-10-22 at 7.20.43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653" y="2060848"/>
            <a:ext cx="392190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 1" descr="Screen Shot 2013-10-22 at 7.20.53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0829" y="2060848"/>
            <a:ext cx="448351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936469" y="3429001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2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BST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Case 2: </a:t>
            </a:r>
            <a:r>
              <a:rPr lang="en-US" dirty="0"/>
              <a:t>Node to be deleted has degree 1 (i.e., node with one child) </a:t>
            </a:r>
          </a:p>
          <a:p>
            <a:pPr lvl="1"/>
            <a:r>
              <a:rPr lang="en-US" dirty="0"/>
              <a:t>Consider deleting node containing 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40" name="Image 4" descr="Screen Shot 2013-10-22 at 7.20.43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" y="2275550"/>
            <a:ext cx="4129068" cy="33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Image 4" descr="Screen Shot 2013-10-22 at 7.23.49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7944" y="2275549"/>
            <a:ext cx="5044244" cy="333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813933" y="3861048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13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052623" y="2811728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10456" y="3530600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265923" y="2249427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156325" y="26066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089525" y="3200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070725" y="3200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6461125" y="39020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403725" y="39020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699125" y="390207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15" name="AutoShape 14"/>
          <p:cNvCxnSpPr>
            <a:cxnSpLocks noChangeShapeType="1"/>
            <a:stCxn id="9" idx="3"/>
            <a:endCxn id="10" idx="7"/>
          </p:cNvCxnSpPr>
          <p:nvPr/>
        </p:nvCxnSpPr>
        <p:spPr bwMode="auto">
          <a:xfrm flipH="1">
            <a:off x="5480050" y="2997200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5"/>
          <p:cNvCxnSpPr>
            <a:cxnSpLocks noChangeShapeType="1"/>
            <a:stCxn id="9" idx="5"/>
            <a:endCxn id="11" idx="1"/>
          </p:cNvCxnSpPr>
          <p:nvPr/>
        </p:nvCxnSpPr>
        <p:spPr bwMode="auto">
          <a:xfrm>
            <a:off x="6546850" y="2997200"/>
            <a:ext cx="5905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6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4632325" y="3590925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7"/>
          <p:cNvCxnSpPr>
            <a:cxnSpLocks noChangeShapeType="1"/>
            <a:stCxn id="10" idx="5"/>
            <a:endCxn id="14" idx="0"/>
          </p:cNvCxnSpPr>
          <p:nvPr/>
        </p:nvCxnSpPr>
        <p:spPr bwMode="auto">
          <a:xfrm>
            <a:off x="5480050" y="35909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8"/>
          <p:cNvCxnSpPr>
            <a:cxnSpLocks noChangeShapeType="1"/>
            <a:stCxn id="11" idx="3"/>
            <a:endCxn id="12" idx="0"/>
          </p:cNvCxnSpPr>
          <p:nvPr/>
        </p:nvCxnSpPr>
        <p:spPr bwMode="auto">
          <a:xfrm flipH="1">
            <a:off x="6689725" y="3590925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762218" y="5144590"/>
            <a:ext cx="3100208" cy="1015663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eight of node = </a:t>
            </a:r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alance factor = </a:t>
            </a:r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000" baseline="-25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-h</a:t>
            </a:r>
            <a:r>
              <a:rPr lang="en-US" sz="2000" baseline="-25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</a:t>
            </a:r>
          </a:p>
          <a:p>
            <a:r>
              <a:rPr lang="en-US" sz="2000" dirty="0"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mpty height  = </a:t>
            </a:r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endParaRPr lang="en-US" sz="2000" baseline="-250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Oval 42"/>
          <p:cNvSpPr>
            <a:spLocks noChangeArrowheads="1"/>
          </p:cNvSpPr>
          <p:nvPr/>
        </p:nvSpPr>
        <p:spPr bwMode="auto">
          <a:xfrm>
            <a:off x="2209800" y="25908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22" name="Oval 43"/>
          <p:cNvSpPr>
            <a:spLocks noChangeArrowheads="1"/>
          </p:cNvSpPr>
          <p:nvPr/>
        </p:nvSpPr>
        <p:spPr bwMode="auto">
          <a:xfrm>
            <a:off x="1143000" y="318452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3" name="Oval 44"/>
          <p:cNvSpPr>
            <a:spLocks noChangeArrowheads="1"/>
          </p:cNvSpPr>
          <p:nvPr/>
        </p:nvSpPr>
        <p:spPr bwMode="auto">
          <a:xfrm>
            <a:off x="3124200" y="318452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4" name="Oval 45"/>
          <p:cNvSpPr>
            <a:spLocks noChangeArrowheads="1"/>
          </p:cNvSpPr>
          <p:nvPr/>
        </p:nvSpPr>
        <p:spPr bwMode="auto">
          <a:xfrm>
            <a:off x="457200" y="3886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5" name="Oval 46"/>
          <p:cNvSpPr>
            <a:spLocks noChangeArrowheads="1"/>
          </p:cNvSpPr>
          <p:nvPr/>
        </p:nvSpPr>
        <p:spPr bwMode="auto">
          <a:xfrm>
            <a:off x="1752600" y="38862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26" name="AutoShape 47"/>
          <p:cNvCxnSpPr>
            <a:cxnSpLocks noChangeShapeType="1"/>
            <a:stCxn id="21" idx="3"/>
            <a:endCxn id="22" idx="7"/>
          </p:cNvCxnSpPr>
          <p:nvPr/>
        </p:nvCxnSpPr>
        <p:spPr bwMode="auto">
          <a:xfrm flipH="1">
            <a:off x="1533525" y="2981325"/>
            <a:ext cx="7429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48"/>
          <p:cNvCxnSpPr>
            <a:cxnSpLocks noChangeShapeType="1"/>
            <a:stCxn id="21" idx="5"/>
            <a:endCxn id="23" idx="1"/>
          </p:cNvCxnSpPr>
          <p:nvPr/>
        </p:nvCxnSpPr>
        <p:spPr bwMode="auto">
          <a:xfrm>
            <a:off x="2600325" y="2981325"/>
            <a:ext cx="590550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49"/>
          <p:cNvCxnSpPr>
            <a:cxnSpLocks noChangeShapeType="1"/>
            <a:stCxn id="22" idx="3"/>
            <a:endCxn id="24" idx="0"/>
          </p:cNvCxnSpPr>
          <p:nvPr/>
        </p:nvCxnSpPr>
        <p:spPr bwMode="auto">
          <a:xfrm flipH="1">
            <a:off x="685800" y="3575050"/>
            <a:ext cx="5238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50"/>
          <p:cNvCxnSpPr>
            <a:cxnSpLocks noChangeShapeType="1"/>
            <a:stCxn id="22" idx="5"/>
            <a:endCxn id="25" idx="0"/>
          </p:cNvCxnSpPr>
          <p:nvPr/>
        </p:nvCxnSpPr>
        <p:spPr bwMode="auto">
          <a:xfrm>
            <a:off x="1533525" y="3575050"/>
            <a:ext cx="447675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Oval 53"/>
          <p:cNvSpPr>
            <a:spLocks noChangeArrowheads="1"/>
          </p:cNvSpPr>
          <p:nvPr/>
        </p:nvSpPr>
        <p:spPr bwMode="auto">
          <a:xfrm>
            <a:off x="2524125" y="3876675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cxnSp>
        <p:nvCxnSpPr>
          <p:cNvPr id="31" name="AutoShape 54"/>
          <p:cNvCxnSpPr>
            <a:cxnSpLocks noChangeShapeType="1"/>
            <a:stCxn id="23" idx="3"/>
            <a:endCxn id="30" idx="0"/>
          </p:cNvCxnSpPr>
          <p:nvPr/>
        </p:nvCxnSpPr>
        <p:spPr bwMode="auto">
          <a:xfrm flipH="1">
            <a:off x="2752725" y="3575050"/>
            <a:ext cx="438150" cy="301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Text Box 58"/>
          <p:cNvSpPr txBox="1">
            <a:spLocks noChangeArrowheads="1"/>
          </p:cNvSpPr>
          <p:nvPr/>
        </p:nvSpPr>
        <p:spPr bwMode="auto">
          <a:xfrm>
            <a:off x="5994261" y="4390965"/>
            <a:ext cx="32412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33" name="Oval 59"/>
          <p:cNvSpPr>
            <a:spLocks noChangeArrowheads="1"/>
          </p:cNvSpPr>
          <p:nvPr/>
        </p:nvSpPr>
        <p:spPr bwMode="auto">
          <a:xfrm>
            <a:off x="6003925" y="4724400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cxnSp>
        <p:nvCxnSpPr>
          <p:cNvPr id="34" name="AutoShape 60"/>
          <p:cNvCxnSpPr>
            <a:cxnSpLocks noChangeShapeType="1"/>
            <a:stCxn id="12" idx="3"/>
            <a:endCxn id="33" idx="0"/>
          </p:cNvCxnSpPr>
          <p:nvPr/>
        </p:nvCxnSpPr>
        <p:spPr bwMode="auto">
          <a:xfrm flipH="1">
            <a:off x="6232525" y="4292600"/>
            <a:ext cx="295275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AutoShape 64"/>
          <p:cNvSpPr>
            <a:spLocks noChangeArrowheads="1"/>
          </p:cNvSpPr>
          <p:nvPr/>
        </p:nvSpPr>
        <p:spPr bwMode="auto">
          <a:xfrm>
            <a:off x="7180323" y="2212687"/>
            <a:ext cx="1523879" cy="584775"/>
          </a:xfrm>
          <a:prstGeom prst="wedgeRectCallout">
            <a:avLst>
              <a:gd name="adj1" fmla="val -37699"/>
              <a:gd name="adj2" fmla="val 126611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balance factor </a:t>
            </a:r>
          </a:p>
          <a:p>
            <a:pPr algn="ctr"/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1-(-1) = 2</a:t>
            </a:r>
          </a:p>
        </p:txBody>
      </p:sp>
      <p:sp>
        <p:nvSpPr>
          <p:cNvPr id="36" name="Line 65"/>
          <p:cNvSpPr>
            <a:spLocks noChangeShapeType="1"/>
          </p:cNvSpPr>
          <p:nvPr/>
        </p:nvSpPr>
        <p:spPr bwMode="auto">
          <a:xfrm>
            <a:off x="7467600" y="35814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7586616" y="3624202"/>
            <a:ext cx="41710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905000" y="1905000"/>
            <a:ext cx="1676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 A (AVL)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4876800" y="1905000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 B (not AVL)</a:t>
            </a:r>
          </a:p>
        </p:txBody>
      </p:sp>
    </p:spTree>
    <p:extLst>
      <p:ext uri="{BB962C8B-B14F-4D97-AF65-F5344CB8AC3E}">
        <p14:creationId xmlns:p14="http://schemas.microsoft.com/office/powerpoint/2010/main" val="2505087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BST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Case 3: </a:t>
            </a:r>
            <a:r>
              <a:rPr lang="en-US" dirty="0"/>
              <a:t>Node p to be deleted has two children (i.e., degree 2)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Replace</a:t>
            </a:r>
            <a:r>
              <a:rPr lang="en-US" dirty="0"/>
              <a:t> node p with the </a:t>
            </a:r>
            <a:r>
              <a:rPr lang="en-US" dirty="0">
                <a:solidFill>
                  <a:srgbClr val="0070C0"/>
                </a:solidFill>
              </a:rPr>
              <a:t>minimum object </a:t>
            </a:r>
            <a:r>
              <a:rPr lang="en-US" dirty="0"/>
              <a:t>in the </a:t>
            </a:r>
            <a:r>
              <a:rPr lang="en-US" dirty="0">
                <a:solidFill>
                  <a:srgbClr val="0070C0"/>
                </a:solidFill>
              </a:rPr>
              <a:t>right subtree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Delete</a:t>
            </a:r>
            <a:r>
              <a:rPr lang="en-US" dirty="0"/>
              <a:t> that </a:t>
            </a:r>
            <a:r>
              <a:rPr lang="en-US" dirty="0">
                <a:solidFill>
                  <a:srgbClr val="0070C0"/>
                </a:solidFill>
              </a:rPr>
              <a:t>object</a:t>
            </a:r>
            <a:r>
              <a:rPr lang="en-US" dirty="0"/>
              <a:t> from the right subtree</a:t>
            </a:r>
          </a:p>
          <a:p>
            <a:pPr lvl="1"/>
            <a:r>
              <a:rPr lang="en-US" dirty="0"/>
              <a:t>Consider deleting node containing 78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48" name="Image 4" descr="Screen Shot 2013-10-22 at 7.20.43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2924944"/>
            <a:ext cx="3950799" cy="319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Image 4" descr="Screen Shot 2013-10-22 at 7.25.16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7831" y="2817529"/>
            <a:ext cx="4451977" cy="340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923928" y="4221088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7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Tree: BST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Case 3: </a:t>
            </a:r>
            <a:r>
              <a:rPr lang="en-US" dirty="0"/>
              <a:t>Node p to be deleted has two children (i.e., degree 2)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Replace</a:t>
            </a:r>
            <a:r>
              <a:rPr lang="en-US" dirty="0"/>
              <a:t> node p with the </a:t>
            </a:r>
            <a:r>
              <a:rPr lang="en-US" dirty="0">
                <a:solidFill>
                  <a:srgbClr val="0070C0"/>
                </a:solidFill>
              </a:rPr>
              <a:t>minimum object </a:t>
            </a:r>
            <a:r>
              <a:rPr lang="en-US" dirty="0"/>
              <a:t>in the </a:t>
            </a:r>
            <a:r>
              <a:rPr lang="en-US" dirty="0">
                <a:solidFill>
                  <a:srgbClr val="0070C0"/>
                </a:solidFill>
              </a:rPr>
              <a:t>right subtree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Delete</a:t>
            </a:r>
            <a:r>
              <a:rPr lang="en-US" dirty="0"/>
              <a:t> that </a:t>
            </a:r>
            <a:r>
              <a:rPr lang="en-US" dirty="0">
                <a:solidFill>
                  <a:srgbClr val="0070C0"/>
                </a:solidFill>
              </a:rPr>
              <a:t>object</a:t>
            </a:r>
            <a:r>
              <a:rPr lang="en-US" dirty="0"/>
              <a:t> from the right subtree</a:t>
            </a:r>
          </a:p>
          <a:p>
            <a:pPr lvl="1"/>
            <a:r>
              <a:rPr lang="en-US" dirty="0"/>
              <a:t>Consider deleting node containing 78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10" name="Image 2" descr="Screen Shot 2013-10-22 at 7.25.36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1155" y="2780928"/>
            <a:ext cx="5403487" cy="36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2" descr="Screen Shot 2013-10-22 at 7.25.28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862" y="2780928"/>
            <a:ext cx="3879849" cy="3430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563888" y="4352348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4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removing a child, delete must check for imbalance </a:t>
            </a:r>
          </a:p>
          <a:p>
            <a:pPr lvl="1"/>
            <a:r>
              <a:rPr lang="en-US" dirty="0"/>
              <a:t>Similar to insert operation</a:t>
            </a:r>
          </a:p>
          <a:p>
            <a:pPr lvl="1"/>
            <a:endParaRPr lang="en-US" dirty="0"/>
          </a:p>
          <a:p>
            <a:r>
              <a:rPr lang="en-US" dirty="0"/>
              <a:t>Rotations can be used to re-balance an out-of-balanced AVL tree</a:t>
            </a:r>
          </a:p>
          <a:p>
            <a:pPr lvl="1"/>
            <a:r>
              <a:rPr lang="en-US" dirty="0"/>
              <a:t>LL, RR, LR and RL rotations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78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a node from an ALV tree can cause imbalance</a:t>
            </a:r>
          </a:p>
          <a:p>
            <a:pPr lvl="1"/>
            <a:r>
              <a:rPr lang="en-US" dirty="0"/>
              <a:t>Consider deleting node 32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83</a:t>
            </a:fld>
            <a:endParaRPr lang="en-GB"/>
          </a:p>
        </p:txBody>
      </p:sp>
      <p:pic>
        <p:nvPicPr>
          <p:cNvPr id="6" name="Image 2" descr="Screen Shot 2013-10-22 at 7.27.06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1544" y="2418276"/>
            <a:ext cx="4393554" cy="310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4081255" y="2506123"/>
            <a:ext cx="5164289" cy="3019511"/>
            <a:chOff x="4081255" y="2506123"/>
            <a:chExt cx="5164289" cy="3019511"/>
          </a:xfrm>
        </p:grpSpPr>
        <p:pic>
          <p:nvPicPr>
            <p:cNvPr id="8" name="Image 4" descr="Screen Shot 2013-10-22 at 7.28.19 PM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81255" y="2506123"/>
              <a:ext cx="5164289" cy="3019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Line 36"/>
            <p:cNvSpPr>
              <a:spLocks noChangeShapeType="1"/>
            </p:cNvSpPr>
            <p:nvPr/>
          </p:nvSpPr>
          <p:spPr bwMode="auto">
            <a:xfrm>
              <a:off x="4081255" y="4005064"/>
              <a:ext cx="8382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76056" y="3212976"/>
              <a:ext cx="354967" cy="243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72400" y="3078014"/>
              <a:ext cx="442868" cy="269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8090" y="3971498"/>
              <a:ext cx="366292" cy="279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78732" y="4781418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96844" y="2636912"/>
              <a:ext cx="718424" cy="441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32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balance factor changes at only nodes between the root and the parent node of the physically deleted node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Starting</a:t>
            </a:r>
            <a:r>
              <a:rPr lang="en-US" dirty="0"/>
              <a:t> at the </a:t>
            </a:r>
            <a:r>
              <a:rPr lang="en-US" dirty="0">
                <a:solidFill>
                  <a:srgbClr val="0070C0"/>
                </a:solidFill>
              </a:rPr>
              <a:t>action position </a:t>
            </a:r>
            <a:r>
              <a:rPr lang="en-US" dirty="0"/>
              <a:t>find the first imbalanced node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84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1835696" y="2420888"/>
            <a:ext cx="5349407" cy="3653509"/>
            <a:chOff x="1835696" y="2420888"/>
            <a:chExt cx="5349407" cy="3653509"/>
          </a:xfrm>
        </p:grpSpPr>
        <p:pic>
          <p:nvPicPr>
            <p:cNvPr id="7" name="Image 2" descr="Screen Shot 2013-10-22 at 7.32.30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35696" y="2420888"/>
              <a:ext cx="5349407" cy="3653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3433520" y="5647600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6691" y="4759976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64088" y="3789040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6276" y="4811382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84175" y="5647600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4273" y="3242331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7570" y="3978125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632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rotation using shaded nodes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Node a </a:t>
            </a:r>
            <a:r>
              <a:rPr lang="en-US" dirty="0"/>
              <a:t>is the </a:t>
            </a:r>
            <a:r>
              <a:rPr lang="en-US" dirty="0">
                <a:solidFill>
                  <a:srgbClr val="0070C0"/>
                </a:solidFill>
              </a:rPr>
              <a:t>first imbalanced node </a:t>
            </a:r>
            <a:r>
              <a:rPr lang="en-US" dirty="0"/>
              <a:t>from the action position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Node c </a:t>
            </a:r>
            <a:r>
              <a:rPr lang="en-US" dirty="0"/>
              <a:t>is the </a:t>
            </a:r>
            <a:r>
              <a:rPr lang="en-US" dirty="0">
                <a:solidFill>
                  <a:srgbClr val="0070C0"/>
                </a:solidFill>
              </a:rPr>
              <a:t>child node of node a </a:t>
            </a:r>
            <a:r>
              <a:rPr lang="en-US" dirty="0"/>
              <a:t>that has the </a:t>
            </a:r>
            <a:r>
              <a:rPr lang="en-US" dirty="0">
                <a:solidFill>
                  <a:srgbClr val="0070C0"/>
                </a:solidFill>
              </a:rPr>
              <a:t>higher height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Node b </a:t>
            </a:r>
            <a:r>
              <a:rPr lang="en-US" dirty="0"/>
              <a:t>is the </a:t>
            </a:r>
            <a:r>
              <a:rPr lang="en-US" dirty="0">
                <a:solidFill>
                  <a:srgbClr val="0070C0"/>
                </a:solidFill>
              </a:rPr>
              <a:t>child node of node b </a:t>
            </a:r>
            <a:r>
              <a:rPr lang="en-US" dirty="0"/>
              <a:t>that has the </a:t>
            </a:r>
            <a:r>
              <a:rPr lang="en-US" dirty="0">
                <a:solidFill>
                  <a:srgbClr val="0070C0"/>
                </a:solidFill>
              </a:rPr>
              <a:t>higher height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85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497173" y="2723133"/>
            <a:ext cx="6149654" cy="3672408"/>
            <a:chOff x="1497173" y="2723133"/>
            <a:chExt cx="6149654" cy="3672408"/>
          </a:xfrm>
        </p:grpSpPr>
        <p:grpSp>
          <p:nvGrpSpPr>
            <p:cNvPr id="15" name="Group 14"/>
            <p:cNvGrpSpPr/>
            <p:nvPr/>
          </p:nvGrpSpPr>
          <p:grpSpPr>
            <a:xfrm>
              <a:off x="1497173" y="2723133"/>
              <a:ext cx="6149654" cy="3672408"/>
              <a:chOff x="1619672" y="2132856"/>
              <a:chExt cx="6149654" cy="3672408"/>
            </a:xfrm>
          </p:grpSpPr>
          <p:pic>
            <p:nvPicPr>
              <p:cNvPr id="10" name="Image 3" descr="Screen Shot 2013-10-22 at 7.41.46 PM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19672" y="2132856"/>
                <a:ext cx="6149654" cy="3672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203848" y="2492896"/>
                <a:ext cx="432933" cy="2879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>
                  <a:defRPr/>
                </a:pPr>
                <a:r>
                  <a:rPr lang="fr-FR" sz="2400" b="1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86587" y="3739679"/>
                <a:ext cx="432933" cy="28656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>
                  <a:defRPr/>
                </a:pPr>
                <a:r>
                  <a:rPr lang="fr-FR" sz="2400" b="1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902411" y="4134867"/>
                <a:ext cx="432933" cy="2865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>
                  <a:defRPr/>
                </a:pPr>
                <a:r>
                  <a:rPr lang="fr-FR" sz="2400" b="1" dirty="0">
                    <a:solidFill>
                      <a:srgbClr val="000000"/>
                    </a:solidFill>
                  </a:rPr>
                  <a:t>b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256220" y="3496228"/>
              <a:ext cx="3217392" cy="2687267"/>
              <a:chOff x="3256220" y="3496228"/>
              <a:chExt cx="3217392" cy="268726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572596" y="3496228"/>
                <a:ext cx="387336" cy="212256"/>
              </a:xfrm>
              <a:prstGeom prst="rect">
                <a:avLst/>
              </a:prstGeom>
              <a:solidFill>
                <a:srgbClr val="FFA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292080" y="4067192"/>
                <a:ext cx="387336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086276" y="5097215"/>
                <a:ext cx="387336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93218" y="5971239"/>
                <a:ext cx="387336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256220" y="5971239"/>
                <a:ext cx="387336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95031" y="5030684"/>
                <a:ext cx="387336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1718976" y="4254352"/>
              <a:ext cx="387336" cy="2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411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tree after LR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86</a:t>
            </a:fld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2181808" y="2708920"/>
            <a:ext cx="4834725" cy="2613138"/>
            <a:chOff x="2181808" y="2708920"/>
            <a:chExt cx="4834725" cy="2613138"/>
          </a:xfrm>
        </p:grpSpPr>
        <p:pic>
          <p:nvPicPr>
            <p:cNvPr id="7" name="Image 13" descr="Screen Shot 2013-10-22 at 7.50.14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81808" y="2708920"/>
              <a:ext cx="4780384" cy="2613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4788024" y="3068960"/>
              <a:ext cx="5739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99298" y="4015489"/>
              <a:ext cx="5739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2577" y="4797152"/>
              <a:ext cx="5739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98266" y="4625840"/>
              <a:ext cx="354967" cy="243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91804" y="4819481"/>
              <a:ext cx="354967" cy="243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18004" y="4814050"/>
              <a:ext cx="354967" cy="243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34565" y="3982763"/>
              <a:ext cx="354967" cy="243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588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Multiple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imbalance at the </a:t>
            </a:r>
            <a:r>
              <a:rPr lang="en-US" dirty="0">
                <a:solidFill>
                  <a:srgbClr val="0070C0"/>
                </a:solidFill>
              </a:rPr>
              <a:t>first imbalance node </a:t>
            </a:r>
            <a:r>
              <a:rPr lang="en-US" dirty="0"/>
              <a:t>due to a deletion operation can be </a:t>
            </a:r>
            <a:r>
              <a:rPr lang="en-US" dirty="0">
                <a:solidFill>
                  <a:srgbClr val="0070C0"/>
                </a:solidFill>
              </a:rPr>
              <a:t>restored using rotation</a:t>
            </a:r>
          </a:p>
          <a:p>
            <a:pPr lvl="1"/>
            <a:r>
              <a:rPr lang="en-US" dirty="0"/>
              <a:t>Resulting subtree does not have the same height as the original subtree !!!</a:t>
            </a:r>
          </a:p>
          <a:p>
            <a:pPr lvl="1"/>
            <a:r>
              <a:rPr lang="en-US" dirty="0"/>
              <a:t>Nodes that are further up the tree may require re-balancing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Deleting</a:t>
            </a:r>
            <a:r>
              <a:rPr lang="en-US" dirty="0"/>
              <a:t> a node may cause </a:t>
            </a:r>
            <a:r>
              <a:rPr lang="en-US" dirty="0">
                <a:solidFill>
                  <a:srgbClr val="0070C0"/>
                </a:solidFill>
              </a:rPr>
              <a:t>more than one AVL imbalance </a:t>
            </a:r>
            <a:r>
              <a:rPr lang="en-US" dirty="0"/>
              <a:t>!!!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Unfortunately, delete may cause  </a:t>
            </a:r>
            <a:r>
              <a:rPr lang="en-US" dirty="0">
                <a:latin typeface="Consolas" panose="020B0609020204030204" pitchFamily="49" charset="0"/>
              </a:rPr>
              <a:t>O(h) </a:t>
            </a:r>
            <a:r>
              <a:rPr lang="en-US" dirty="0"/>
              <a:t>imbalances </a:t>
            </a:r>
          </a:p>
          <a:p>
            <a:pPr lvl="1"/>
            <a:r>
              <a:rPr lang="en-US" dirty="0"/>
              <a:t>Insertions will only cause one imbalance that must be fixed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595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AVL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88</a:t>
            </a:fld>
            <a:endParaRPr lang="en-GB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54" y="1977142"/>
            <a:ext cx="4617091" cy="398383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042160" y="2768357"/>
            <a:ext cx="1978112" cy="22614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40400" y="506557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height of the subtree rooted at 75 is 2</a:t>
            </a:r>
          </a:p>
        </p:txBody>
      </p:sp>
    </p:spTree>
    <p:extLst>
      <p:ext uri="{BB962C8B-B14F-4D97-AF65-F5344CB8AC3E}">
        <p14:creationId xmlns:p14="http://schemas.microsoft.com/office/powerpoint/2010/main" val="402894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with value 80 is deleted</a:t>
            </a:r>
          </a:p>
          <a:p>
            <a:pPr lvl="1"/>
            <a:r>
              <a:rPr lang="en-US" dirty="0"/>
              <a:t>The imbalance is on left-left subtree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Imbalance can be fixed using RR rotation 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89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426" y="2564905"/>
            <a:ext cx="4709911" cy="36990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65" y="2564904"/>
            <a:ext cx="4429251" cy="3672408"/>
          </a:xfrm>
          <a:prstGeom prst="rect">
            <a:avLst/>
          </a:prstGeom>
        </p:spPr>
      </p:pic>
      <p:sp>
        <p:nvSpPr>
          <p:cNvPr id="56" name="Line 36"/>
          <p:cNvSpPr>
            <a:spLocks noChangeShapeType="1"/>
          </p:cNvSpPr>
          <p:nvPr/>
        </p:nvSpPr>
        <p:spPr bwMode="auto">
          <a:xfrm>
            <a:off x="4534250" y="4077071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21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 larger AVL tree (42 nodes)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13" descr="avl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92810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173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Node 50 requires re-balancing</a:t>
            </a:r>
          </a:p>
          <a:p>
            <a:pPr lvl="1"/>
            <a:r>
              <a:rPr lang="en-US" dirty="0"/>
              <a:t>The imbalance is on left-left subtree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Imbalance can be fixed using RR rotation – Home work!!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376686"/>
            <a:ext cx="4847590" cy="4019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4048" y="3186416"/>
            <a:ext cx="1512168" cy="13847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19362" y="4640865"/>
            <a:ext cx="253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Resultant height of the subtree is 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556695" y="2204864"/>
            <a:ext cx="3554413" cy="609600"/>
            <a:chOff x="4556695" y="1889026"/>
            <a:chExt cx="3554413" cy="609600"/>
          </a:xfrm>
        </p:grpSpPr>
        <p:pic>
          <p:nvPicPr>
            <p:cNvPr id="13" name="Image 1" descr="Screen Shot 2013-10-22 at 8.38.54 PM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44008" y="1889026"/>
              <a:ext cx="34671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556695" y="1889026"/>
              <a:ext cx="324098" cy="265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Consider the following AVL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Suppose node with value 1 is deleted</a:t>
            </a:r>
          </a:p>
          <a:p>
            <a:endParaRPr lang="en-CA" alt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91</a:t>
            </a:fld>
            <a:endParaRPr lang="en-GB"/>
          </a:p>
        </p:txBody>
      </p:sp>
      <p:pic>
        <p:nvPicPr>
          <p:cNvPr id="7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577170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4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  <a:r>
              <a:rPr lang="en-US"/>
              <a:t>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While its previous parent, 2, is not unbalanced, its grandparent 3 is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the right-right subtree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92</a:t>
            </a:fld>
            <a:endParaRPr lang="en-GB"/>
          </a:p>
        </p:txBody>
      </p:sp>
      <p:pic>
        <p:nvPicPr>
          <p:cNvPr id="8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577170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72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  <a:r>
              <a:rPr lang="en-US"/>
              <a:t>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While its previous parent, 2, is not unbalanced, its grandparent 3 is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the right-right subtree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Imbalance can be fixed using LL rotation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93</a:t>
            </a:fld>
            <a:endParaRPr lang="en-GB"/>
          </a:p>
        </p:txBody>
      </p:sp>
      <p:pic>
        <p:nvPicPr>
          <p:cNvPr id="7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872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1995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  <a:r>
              <a:rPr lang="en-US"/>
              <a:t>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subtrees of node 5 is now balanced</a:t>
            </a:r>
          </a:p>
          <a:p>
            <a:r>
              <a:rPr lang="en-US" altLang="en-US" dirty="0" err="1">
                <a:latin typeface="Arial" charset="0"/>
                <a:cs typeface="Arial" charset="0"/>
              </a:rPr>
              <a:t>Recursing</a:t>
            </a:r>
            <a:r>
              <a:rPr lang="en-US" altLang="en-US" dirty="0">
                <a:latin typeface="Arial" charset="0"/>
                <a:cs typeface="Arial" charset="0"/>
              </a:rPr>
              <a:t> to the root, however, 8 is also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right-left subtree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94</a:t>
            </a:fld>
            <a:endParaRPr lang="en-GB"/>
          </a:p>
        </p:txBody>
      </p:sp>
      <p:pic>
        <p:nvPicPr>
          <p:cNvPr id="8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708920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667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  <a:r>
              <a:rPr lang="en-US"/>
              <a:t>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node with value 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right-left subtree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LR rotation can fix imbalance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95</a:t>
            </a:fld>
            <a:endParaRPr lang="en-GB"/>
          </a:p>
        </p:txBody>
      </p:sp>
      <p:pic>
        <p:nvPicPr>
          <p:cNvPr id="7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49" y="2708920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28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</a:t>
            </a:r>
            <a:r>
              <a:rPr lang="en-US"/>
              <a:t>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Root 21 is still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right-right subtree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48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Deletion: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Root 21 is still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in right-right subtree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LL rotation can fix the imbalance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97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3421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20-AVL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98</a:t>
            </a:fld>
            <a:endParaRPr lang="en-GB"/>
          </a:p>
        </p:txBody>
      </p:sp>
      <p:pic>
        <p:nvPicPr>
          <p:cNvPr id="6" name="Picture 3" descr="MCj038417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25" y="1412875"/>
            <a:ext cx="3641725" cy="467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(Section A) – 14 </a:t>
            </a:r>
            <a:r>
              <a:rPr lang="en-US"/>
              <a:t>Nov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an AVL tree with the following input</a:t>
            </a:r>
          </a:p>
          <a:p>
            <a:pPr lvl="1"/>
            <a:r>
              <a:rPr lang="en-US" dirty="0"/>
              <a:t> 70, 80, 90, 60, 50, 55</a:t>
            </a:r>
            <a:r>
              <a:rPr lang="en-US"/>
              <a:t>, 53, 49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20-AVL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4216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8855</TotalTime>
  <Words>5484</Words>
  <Application>Microsoft Office PowerPoint</Application>
  <PresentationFormat>On-screen Show (4:3)</PresentationFormat>
  <Paragraphs>1155</Paragraphs>
  <Slides>103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Consolas</vt:lpstr>
      <vt:lpstr>Wingdings</vt:lpstr>
      <vt:lpstr>Arial</vt:lpstr>
      <vt:lpstr>Tahoma</vt:lpstr>
      <vt:lpstr>Default Design</vt:lpstr>
      <vt:lpstr>Data Structures</vt:lpstr>
      <vt:lpstr>Balanced and Unbalanced BST</vt:lpstr>
      <vt:lpstr>Balanced Tree</vt:lpstr>
      <vt:lpstr>AVL Trees – Good but not Perfect Balance </vt:lpstr>
      <vt:lpstr>AVL Trees</vt:lpstr>
      <vt:lpstr>AVL Trees – Example </vt:lpstr>
      <vt:lpstr>AVL Trees – Balance Factor</vt:lpstr>
      <vt:lpstr>AVL Trees – Example </vt:lpstr>
      <vt:lpstr>AVL Trees – Example </vt:lpstr>
      <vt:lpstr>AVL Trees – Example </vt:lpstr>
      <vt:lpstr>AVL Trees – Example </vt:lpstr>
      <vt:lpstr>AVL Trees – Example </vt:lpstr>
      <vt:lpstr>AVL Trees – Example </vt:lpstr>
      <vt:lpstr>AVL Trees – Example </vt:lpstr>
      <vt:lpstr>AVL Trees – Example </vt:lpstr>
      <vt:lpstr>AVL Trees</vt:lpstr>
      <vt:lpstr>AVL Trees</vt:lpstr>
      <vt:lpstr>Transformation (Rotation) of AVL Trees</vt:lpstr>
      <vt:lpstr>Balancing AVL Trees – Example </vt:lpstr>
      <vt:lpstr>Balancing AVL Trees – Example </vt:lpstr>
      <vt:lpstr>Balancing AVL Trees – Example </vt:lpstr>
      <vt:lpstr>Balancing AVL Trees – Example </vt:lpstr>
      <vt:lpstr>Balancing AVL Trees – Example </vt:lpstr>
      <vt:lpstr>Fixing Imbalance By Rotation</vt:lpstr>
      <vt:lpstr>Single Rotation in an AVL Tree</vt:lpstr>
      <vt:lpstr>Right Rotation (RR) in an AVL Tree</vt:lpstr>
      <vt:lpstr>Right Rotation (RR) – Example </vt:lpstr>
      <vt:lpstr>Right Rotation (RR) – Example </vt:lpstr>
      <vt:lpstr>Right Rotation (RR) – Example </vt:lpstr>
      <vt:lpstr>Right Rotation (RR) – Example </vt:lpstr>
      <vt:lpstr>When to Perform Right Rotation (RR)? </vt:lpstr>
      <vt:lpstr>When to Perform Right Rotation (RR) </vt:lpstr>
      <vt:lpstr>Right Rotation (RR) – Examples </vt:lpstr>
      <vt:lpstr>Left Rotation (LL) in an AVL Tree</vt:lpstr>
      <vt:lpstr>Left Rotation (LL) – Example </vt:lpstr>
      <vt:lpstr>When to Perform Left Rotation (LL) </vt:lpstr>
      <vt:lpstr>When to Perform Left Rotation (LL) </vt:lpstr>
      <vt:lpstr>Single Rotation May Be Insufficient</vt:lpstr>
      <vt:lpstr>Right-Left Rotation (RL) or "Double Right" </vt:lpstr>
      <vt:lpstr>Right-Left Rotation (RL) or "Double Right" – Example </vt:lpstr>
      <vt:lpstr>When to Perform Right-Left Rotation (RL) </vt:lpstr>
      <vt:lpstr>When to Perform Right-Left Rotation (RL) </vt:lpstr>
      <vt:lpstr>Left-Right Rotation (LR) or "Double Left" </vt:lpstr>
      <vt:lpstr>Left-Right Rotation (LR) or "Double Left" – Example </vt:lpstr>
      <vt:lpstr>When to Perform Left-Right Rotation (LR) </vt:lpstr>
      <vt:lpstr>When to Perform Left-Right Rotation (LR) </vt:lpstr>
      <vt:lpstr>Summary: How And When To Rotate?</vt:lpstr>
      <vt:lpstr>Summary: How And When To Rotate?</vt:lpstr>
      <vt:lpstr>Summary: How And When To Rotate?</vt:lpstr>
      <vt:lpstr>AVL Tree – Complete Example</vt:lpstr>
      <vt:lpstr>AVL Tree – Complete Example</vt:lpstr>
      <vt:lpstr>AVL Tree – Complete Example</vt:lpstr>
      <vt:lpstr>AVL Tree – Complete Example</vt:lpstr>
      <vt:lpstr>AVL Tree – Complete Example</vt:lpstr>
      <vt:lpstr>AVL Tree – Complete Example</vt:lpstr>
      <vt:lpstr>AVL Tree – Complete Example</vt:lpstr>
      <vt:lpstr>AVL Tree – Complete Example</vt:lpstr>
      <vt:lpstr>AVL Tree – Complete Example</vt:lpstr>
      <vt:lpstr>PowerPoint Presentation</vt:lpstr>
      <vt:lpstr>AVL Trees: Implementation</vt:lpstr>
      <vt:lpstr>AVL Trees: Implementation</vt:lpstr>
      <vt:lpstr>AVL Trees: Insert Function</vt:lpstr>
      <vt:lpstr>AVL Trees: Insert Function</vt:lpstr>
      <vt:lpstr>AVL Trees: Insert Function</vt:lpstr>
      <vt:lpstr>AVL Trees: Insert Function</vt:lpstr>
      <vt:lpstr>AVL Trees: Insert Function</vt:lpstr>
      <vt:lpstr>AVL Trees: LL Rotation</vt:lpstr>
      <vt:lpstr>AVL Trees: RR Rotation</vt:lpstr>
      <vt:lpstr>AVL Trees: LR Rotation</vt:lpstr>
      <vt:lpstr>LR Rotation</vt:lpstr>
      <vt:lpstr>LR Rotation</vt:lpstr>
      <vt:lpstr>LR Rotation</vt:lpstr>
      <vt:lpstr>AVL Trees: RL Rotation</vt:lpstr>
      <vt:lpstr>PowerPoint Presentation</vt:lpstr>
      <vt:lpstr>AVL Tree: Deletion</vt:lpstr>
      <vt:lpstr>AVL Tree: Deletion</vt:lpstr>
      <vt:lpstr>AVL Tree: Deletion</vt:lpstr>
      <vt:lpstr>AVL Tree: BST Deletion</vt:lpstr>
      <vt:lpstr>AVL Tree: BST Deletion</vt:lpstr>
      <vt:lpstr>AVL Tree: BST Deletion</vt:lpstr>
      <vt:lpstr>AVL Tree: BST Deletion</vt:lpstr>
      <vt:lpstr>AVL Tree Deletion</vt:lpstr>
      <vt:lpstr>AVL Tree Deletion: Example</vt:lpstr>
      <vt:lpstr>AVL Tree Deletion: Example</vt:lpstr>
      <vt:lpstr>AVL Tree Deletion: Example</vt:lpstr>
      <vt:lpstr>AVL Tree Deletion: Example</vt:lpstr>
      <vt:lpstr>AVL Tree Deletion: Multiple Imbalance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AVL Tree Deletion: Example</vt:lpstr>
      <vt:lpstr>Any Question So Far?</vt:lpstr>
      <vt:lpstr>Quiz (Section A) – 14 Nov 2019</vt:lpstr>
      <vt:lpstr>Quiz (Section B) – 11 Nov 2019</vt:lpstr>
      <vt:lpstr>Quiz (Section C) – 11 Nov 2019</vt:lpstr>
      <vt:lpstr>Fixing Imbalance By Rotation</vt:lpstr>
      <vt:lpstr>When to Perform Right Rotation (RR) 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Hassan Mustafa</cp:lastModifiedBy>
  <cp:revision>2718</cp:revision>
  <cp:lastPrinted>2018-11-07T04:46:20Z</cp:lastPrinted>
  <dcterms:created xsi:type="dcterms:W3CDTF">2007-03-29T10:37:57Z</dcterms:created>
  <dcterms:modified xsi:type="dcterms:W3CDTF">2020-11-19T03:30:40Z</dcterms:modified>
</cp:coreProperties>
</file>